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8"/>
  </p:normalViewPr>
  <p:slideViewPr>
    <p:cSldViewPr snapToGrid="0">
      <p:cViewPr varScale="1">
        <p:scale>
          <a:sx n="92" d="100"/>
          <a:sy n="92" d="100"/>
        </p:scale>
        <p:origin x="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E8270-6C17-4CD2-A854-A6A03060784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D4DB643-FB60-42BC-A4B0-5BE674C5A5C2}">
      <dgm:prSet/>
      <dgm:spPr/>
      <dgm:t>
        <a:bodyPr/>
        <a:lstStyle/>
        <a:p>
          <a:r>
            <a:rPr lang="en-US" dirty="0"/>
            <a:t>Sensitivity 82%</a:t>
          </a:r>
        </a:p>
      </dgm:t>
    </dgm:pt>
    <dgm:pt modelId="{AFEE846C-C0E8-4ED7-966B-9F4D5A55940C}" type="parTrans" cxnId="{6626DAA5-9682-4E16-B440-68C914EDD409}">
      <dgm:prSet/>
      <dgm:spPr/>
      <dgm:t>
        <a:bodyPr/>
        <a:lstStyle/>
        <a:p>
          <a:endParaRPr lang="en-US"/>
        </a:p>
      </dgm:t>
    </dgm:pt>
    <dgm:pt modelId="{6B8381BF-4874-4280-8664-B6266C92D53E}" type="sibTrans" cxnId="{6626DAA5-9682-4E16-B440-68C914EDD409}">
      <dgm:prSet/>
      <dgm:spPr/>
      <dgm:t>
        <a:bodyPr/>
        <a:lstStyle/>
        <a:p>
          <a:endParaRPr lang="en-US"/>
        </a:p>
      </dgm:t>
    </dgm:pt>
    <dgm:pt modelId="{916BCAA2-10A7-4C71-9CBD-BEDF1859F97E}">
      <dgm:prSet/>
      <dgm:spPr/>
      <dgm:t>
        <a:bodyPr/>
        <a:lstStyle/>
        <a:p>
          <a:r>
            <a:rPr lang="en-US" dirty="0"/>
            <a:t>Specificity 60%</a:t>
          </a:r>
        </a:p>
      </dgm:t>
    </dgm:pt>
    <dgm:pt modelId="{FFCA0C8D-2A8F-4F43-A235-6AD554006C33}" type="parTrans" cxnId="{3394FA39-8E83-429C-9FED-0E77617E816F}">
      <dgm:prSet/>
      <dgm:spPr/>
      <dgm:t>
        <a:bodyPr/>
        <a:lstStyle/>
        <a:p>
          <a:endParaRPr lang="en-US"/>
        </a:p>
      </dgm:t>
    </dgm:pt>
    <dgm:pt modelId="{B46BB879-0B34-4A54-8BDB-F372F7376D37}" type="sibTrans" cxnId="{3394FA39-8E83-429C-9FED-0E77617E816F}">
      <dgm:prSet/>
      <dgm:spPr/>
      <dgm:t>
        <a:bodyPr/>
        <a:lstStyle/>
        <a:p>
          <a:endParaRPr lang="en-US"/>
        </a:p>
      </dgm:t>
    </dgm:pt>
    <dgm:pt modelId="{ED4FBA92-D144-4A22-9B96-E092FC66E182}">
      <dgm:prSet/>
      <dgm:spPr/>
      <dgm:t>
        <a:bodyPr/>
        <a:lstStyle/>
        <a:p>
          <a:r>
            <a:rPr lang="en-US" dirty="0"/>
            <a:t>Accuracy 85%</a:t>
          </a:r>
        </a:p>
      </dgm:t>
    </dgm:pt>
    <dgm:pt modelId="{16932093-3F2B-4779-BE8B-E312610D72D3}" type="parTrans" cxnId="{37D47A18-D620-4BC6-B357-7D992884ECE1}">
      <dgm:prSet/>
      <dgm:spPr/>
      <dgm:t>
        <a:bodyPr/>
        <a:lstStyle/>
        <a:p>
          <a:endParaRPr lang="en-US"/>
        </a:p>
      </dgm:t>
    </dgm:pt>
    <dgm:pt modelId="{A59626DD-95B1-49A0-8FE1-C17CA2DBD193}" type="sibTrans" cxnId="{37D47A18-D620-4BC6-B357-7D992884ECE1}">
      <dgm:prSet/>
      <dgm:spPr/>
      <dgm:t>
        <a:bodyPr/>
        <a:lstStyle/>
        <a:p>
          <a:endParaRPr lang="en-US"/>
        </a:p>
      </dgm:t>
    </dgm:pt>
    <dgm:pt modelId="{36A9D78D-6DA8-AE4A-A399-7B76F59DEE20}" type="pres">
      <dgm:prSet presAssocID="{1C3E8270-6C17-4CD2-A854-A6A030607842}" presName="linear" presStyleCnt="0">
        <dgm:presLayoutVars>
          <dgm:animLvl val="lvl"/>
          <dgm:resizeHandles val="exact"/>
        </dgm:presLayoutVars>
      </dgm:prSet>
      <dgm:spPr/>
    </dgm:pt>
    <dgm:pt modelId="{91E787F4-24FF-A14D-951B-6D2B41533C80}" type="pres">
      <dgm:prSet presAssocID="{2D4DB643-FB60-42BC-A4B0-5BE674C5A5C2}" presName="parentText" presStyleLbl="node1" presStyleIdx="0" presStyleCnt="3">
        <dgm:presLayoutVars>
          <dgm:chMax val="0"/>
          <dgm:bulletEnabled val="1"/>
        </dgm:presLayoutVars>
      </dgm:prSet>
      <dgm:spPr/>
    </dgm:pt>
    <dgm:pt modelId="{82DFD7BC-3975-D94F-AF02-C3261B8D7D86}" type="pres">
      <dgm:prSet presAssocID="{6B8381BF-4874-4280-8664-B6266C92D53E}" presName="spacer" presStyleCnt="0"/>
      <dgm:spPr/>
    </dgm:pt>
    <dgm:pt modelId="{F3D261A8-B097-A24A-94D0-513831FD8C5F}" type="pres">
      <dgm:prSet presAssocID="{916BCAA2-10A7-4C71-9CBD-BEDF1859F97E}" presName="parentText" presStyleLbl="node1" presStyleIdx="1" presStyleCnt="3">
        <dgm:presLayoutVars>
          <dgm:chMax val="0"/>
          <dgm:bulletEnabled val="1"/>
        </dgm:presLayoutVars>
      </dgm:prSet>
      <dgm:spPr/>
    </dgm:pt>
    <dgm:pt modelId="{5A7329D7-825F-F840-9911-138759299E7D}" type="pres">
      <dgm:prSet presAssocID="{B46BB879-0B34-4A54-8BDB-F372F7376D37}" presName="spacer" presStyleCnt="0"/>
      <dgm:spPr/>
    </dgm:pt>
    <dgm:pt modelId="{D181FAE0-38D4-D444-B496-ADF333830C86}" type="pres">
      <dgm:prSet presAssocID="{ED4FBA92-D144-4A22-9B96-E092FC66E182}" presName="parentText" presStyleLbl="node1" presStyleIdx="2" presStyleCnt="3">
        <dgm:presLayoutVars>
          <dgm:chMax val="0"/>
          <dgm:bulletEnabled val="1"/>
        </dgm:presLayoutVars>
      </dgm:prSet>
      <dgm:spPr/>
    </dgm:pt>
  </dgm:ptLst>
  <dgm:cxnLst>
    <dgm:cxn modelId="{37D47A18-D620-4BC6-B357-7D992884ECE1}" srcId="{1C3E8270-6C17-4CD2-A854-A6A030607842}" destId="{ED4FBA92-D144-4A22-9B96-E092FC66E182}" srcOrd="2" destOrd="0" parTransId="{16932093-3F2B-4779-BE8B-E312610D72D3}" sibTransId="{A59626DD-95B1-49A0-8FE1-C17CA2DBD193}"/>
    <dgm:cxn modelId="{3394FA39-8E83-429C-9FED-0E77617E816F}" srcId="{1C3E8270-6C17-4CD2-A854-A6A030607842}" destId="{916BCAA2-10A7-4C71-9CBD-BEDF1859F97E}" srcOrd="1" destOrd="0" parTransId="{FFCA0C8D-2A8F-4F43-A235-6AD554006C33}" sibTransId="{B46BB879-0B34-4A54-8BDB-F372F7376D37}"/>
    <dgm:cxn modelId="{226F2C79-CDEE-2E4C-AAE0-1936FFBE81CD}" type="presOf" srcId="{2D4DB643-FB60-42BC-A4B0-5BE674C5A5C2}" destId="{91E787F4-24FF-A14D-951B-6D2B41533C80}" srcOrd="0" destOrd="0" presId="urn:microsoft.com/office/officeart/2005/8/layout/vList2"/>
    <dgm:cxn modelId="{9143D494-85E1-4247-BBBB-346BB64A086A}" type="presOf" srcId="{1C3E8270-6C17-4CD2-A854-A6A030607842}" destId="{36A9D78D-6DA8-AE4A-A399-7B76F59DEE20}" srcOrd="0" destOrd="0" presId="urn:microsoft.com/office/officeart/2005/8/layout/vList2"/>
    <dgm:cxn modelId="{B824D39F-B633-164B-A1B7-F8764DEE11DA}" type="presOf" srcId="{ED4FBA92-D144-4A22-9B96-E092FC66E182}" destId="{D181FAE0-38D4-D444-B496-ADF333830C86}" srcOrd="0" destOrd="0" presId="urn:microsoft.com/office/officeart/2005/8/layout/vList2"/>
    <dgm:cxn modelId="{6626DAA5-9682-4E16-B440-68C914EDD409}" srcId="{1C3E8270-6C17-4CD2-A854-A6A030607842}" destId="{2D4DB643-FB60-42BC-A4B0-5BE674C5A5C2}" srcOrd="0" destOrd="0" parTransId="{AFEE846C-C0E8-4ED7-966B-9F4D5A55940C}" sibTransId="{6B8381BF-4874-4280-8664-B6266C92D53E}"/>
    <dgm:cxn modelId="{14045EF1-ED7E-684E-A2CB-31897ABABA43}" type="presOf" srcId="{916BCAA2-10A7-4C71-9CBD-BEDF1859F97E}" destId="{F3D261A8-B097-A24A-94D0-513831FD8C5F}" srcOrd="0" destOrd="0" presId="urn:microsoft.com/office/officeart/2005/8/layout/vList2"/>
    <dgm:cxn modelId="{DD197404-0F32-9C44-9FF0-DA31F45BF0E6}" type="presParOf" srcId="{36A9D78D-6DA8-AE4A-A399-7B76F59DEE20}" destId="{91E787F4-24FF-A14D-951B-6D2B41533C80}" srcOrd="0" destOrd="0" presId="urn:microsoft.com/office/officeart/2005/8/layout/vList2"/>
    <dgm:cxn modelId="{597C5BD1-3E36-1A43-BBD2-1986BAC5F78B}" type="presParOf" srcId="{36A9D78D-6DA8-AE4A-A399-7B76F59DEE20}" destId="{82DFD7BC-3975-D94F-AF02-C3261B8D7D86}" srcOrd="1" destOrd="0" presId="urn:microsoft.com/office/officeart/2005/8/layout/vList2"/>
    <dgm:cxn modelId="{EE19A513-AFD1-2745-A9B2-5B99BBB3D443}" type="presParOf" srcId="{36A9D78D-6DA8-AE4A-A399-7B76F59DEE20}" destId="{F3D261A8-B097-A24A-94D0-513831FD8C5F}" srcOrd="2" destOrd="0" presId="urn:microsoft.com/office/officeart/2005/8/layout/vList2"/>
    <dgm:cxn modelId="{BA36478A-A6AC-BF4E-863B-1FFA89D760E8}" type="presParOf" srcId="{36A9D78D-6DA8-AE4A-A399-7B76F59DEE20}" destId="{5A7329D7-825F-F840-9911-138759299E7D}" srcOrd="3" destOrd="0" presId="urn:microsoft.com/office/officeart/2005/8/layout/vList2"/>
    <dgm:cxn modelId="{E54DEE13-D8A6-B14A-994E-6FA302C77C97}" type="presParOf" srcId="{36A9D78D-6DA8-AE4A-A399-7B76F59DEE20}" destId="{D181FAE0-38D4-D444-B496-ADF333830C8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CBBB02-F803-4F7B-B7B7-FB7CFCB064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3F22FEBC-408C-40B2-9360-E3DAE9EDC8F9}">
      <dgm:prSet/>
      <dgm:spPr/>
      <dgm:t>
        <a:bodyPr/>
        <a:lstStyle/>
        <a:p>
          <a:r>
            <a:rPr lang="en-US" dirty="0"/>
            <a:t>Sensitivity 88%</a:t>
          </a:r>
        </a:p>
      </dgm:t>
    </dgm:pt>
    <dgm:pt modelId="{C337DCBC-5ADD-4E4D-94F3-872EA1E70085}" type="parTrans" cxnId="{025859D3-0B33-40D6-9F51-522A96E035EA}">
      <dgm:prSet/>
      <dgm:spPr/>
      <dgm:t>
        <a:bodyPr/>
        <a:lstStyle/>
        <a:p>
          <a:endParaRPr lang="en-US"/>
        </a:p>
      </dgm:t>
    </dgm:pt>
    <dgm:pt modelId="{908A7726-FBD6-4E7C-A152-40DE895CF914}" type="sibTrans" cxnId="{025859D3-0B33-40D6-9F51-522A96E035EA}">
      <dgm:prSet/>
      <dgm:spPr/>
      <dgm:t>
        <a:bodyPr/>
        <a:lstStyle/>
        <a:p>
          <a:endParaRPr lang="en-US"/>
        </a:p>
      </dgm:t>
    </dgm:pt>
    <dgm:pt modelId="{57110F92-1FBA-477A-A7B0-CF50DB9BE1E8}">
      <dgm:prSet/>
      <dgm:spPr/>
      <dgm:t>
        <a:bodyPr/>
        <a:lstStyle/>
        <a:p>
          <a:r>
            <a:rPr lang="en-US" dirty="0"/>
            <a:t>Specificity 63%</a:t>
          </a:r>
        </a:p>
      </dgm:t>
    </dgm:pt>
    <dgm:pt modelId="{B2182A13-9DA7-433D-B899-FB4F9F47576D}" type="parTrans" cxnId="{10C88BFC-84B6-475B-962D-28325BE7BD38}">
      <dgm:prSet/>
      <dgm:spPr/>
      <dgm:t>
        <a:bodyPr/>
        <a:lstStyle/>
        <a:p>
          <a:endParaRPr lang="en-US"/>
        </a:p>
      </dgm:t>
    </dgm:pt>
    <dgm:pt modelId="{937DBDC1-C507-4992-B74E-425959CC1E6B}" type="sibTrans" cxnId="{10C88BFC-84B6-475B-962D-28325BE7BD38}">
      <dgm:prSet/>
      <dgm:spPr/>
      <dgm:t>
        <a:bodyPr/>
        <a:lstStyle/>
        <a:p>
          <a:endParaRPr lang="en-US"/>
        </a:p>
      </dgm:t>
    </dgm:pt>
    <dgm:pt modelId="{3C66F11D-7410-4D6C-A943-9C0FBCC6E022}">
      <dgm:prSet/>
      <dgm:spPr/>
      <dgm:t>
        <a:bodyPr/>
        <a:lstStyle/>
        <a:p>
          <a:r>
            <a:rPr lang="en-US"/>
            <a:t>Accuracy 92% </a:t>
          </a:r>
        </a:p>
      </dgm:t>
    </dgm:pt>
    <dgm:pt modelId="{D0EE6809-5ED7-437C-8D15-C030C993FA52}" type="parTrans" cxnId="{453656B2-091C-47D1-AC08-AFA5D6FD7186}">
      <dgm:prSet/>
      <dgm:spPr/>
      <dgm:t>
        <a:bodyPr/>
        <a:lstStyle/>
        <a:p>
          <a:endParaRPr lang="en-US"/>
        </a:p>
      </dgm:t>
    </dgm:pt>
    <dgm:pt modelId="{EB2AF545-6167-4238-AED6-24006A49D706}" type="sibTrans" cxnId="{453656B2-091C-47D1-AC08-AFA5D6FD7186}">
      <dgm:prSet/>
      <dgm:spPr/>
      <dgm:t>
        <a:bodyPr/>
        <a:lstStyle/>
        <a:p>
          <a:endParaRPr lang="en-US"/>
        </a:p>
      </dgm:t>
    </dgm:pt>
    <dgm:pt modelId="{20F53157-4637-E44D-B818-7E51D368FCDC}" type="pres">
      <dgm:prSet presAssocID="{B3CBBB02-F803-4F7B-B7B7-FB7CFCB064C9}" presName="linear" presStyleCnt="0">
        <dgm:presLayoutVars>
          <dgm:dir/>
          <dgm:animLvl val="lvl"/>
          <dgm:resizeHandles val="exact"/>
        </dgm:presLayoutVars>
      </dgm:prSet>
      <dgm:spPr/>
    </dgm:pt>
    <dgm:pt modelId="{6D98A0C2-3D10-504B-9437-76AEDE0D30ED}" type="pres">
      <dgm:prSet presAssocID="{3F22FEBC-408C-40B2-9360-E3DAE9EDC8F9}" presName="parentLin" presStyleCnt="0"/>
      <dgm:spPr/>
    </dgm:pt>
    <dgm:pt modelId="{846E6AB8-1034-E449-BADF-D2D1AE7596CD}" type="pres">
      <dgm:prSet presAssocID="{3F22FEBC-408C-40B2-9360-E3DAE9EDC8F9}" presName="parentLeftMargin" presStyleLbl="node1" presStyleIdx="0" presStyleCnt="3"/>
      <dgm:spPr/>
    </dgm:pt>
    <dgm:pt modelId="{B648BD79-2607-B94E-A19B-53EBA90D5BC4}" type="pres">
      <dgm:prSet presAssocID="{3F22FEBC-408C-40B2-9360-E3DAE9EDC8F9}" presName="parentText" presStyleLbl="node1" presStyleIdx="0" presStyleCnt="3">
        <dgm:presLayoutVars>
          <dgm:chMax val="0"/>
          <dgm:bulletEnabled val="1"/>
        </dgm:presLayoutVars>
      </dgm:prSet>
      <dgm:spPr/>
    </dgm:pt>
    <dgm:pt modelId="{B53981C2-A111-E742-BCD0-FD13BF69328C}" type="pres">
      <dgm:prSet presAssocID="{3F22FEBC-408C-40B2-9360-E3DAE9EDC8F9}" presName="negativeSpace" presStyleCnt="0"/>
      <dgm:spPr/>
    </dgm:pt>
    <dgm:pt modelId="{231FC1D9-BCD1-C546-8012-FFF33206A887}" type="pres">
      <dgm:prSet presAssocID="{3F22FEBC-408C-40B2-9360-E3DAE9EDC8F9}" presName="childText" presStyleLbl="conFgAcc1" presStyleIdx="0" presStyleCnt="3">
        <dgm:presLayoutVars>
          <dgm:bulletEnabled val="1"/>
        </dgm:presLayoutVars>
      </dgm:prSet>
      <dgm:spPr/>
    </dgm:pt>
    <dgm:pt modelId="{61F36703-A8A0-7041-B591-BA711E0EBBCC}" type="pres">
      <dgm:prSet presAssocID="{908A7726-FBD6-4E7C-A152-40DE895CF914}" presName="spaceBetweenRectangles" presStyleCnt="0"/>
      <dgm:spPr/>
    </dgm:pt>
    <dgm:pt modelId="{E10CADB7-10D2-664E-AC74-CBFC39BCDC21}" type="pres">
      <dgm:prSet presAssocID="{57110F92-1FBA-477A-A7B0-CF50DB9BE1E8}" presName="parentLin" presStyleCnt="0"/>
      <dgm:spPr/>
    </dgm:pt>
    <dgm:pt modelId="{E96B1773-942F-2147-A2C0-086A2D585705}" type="pres">
      <dgm:prSet presAssocID="{57110F92-1FBA-477A-A7B0-CF50DB9BE1E8}" presName="parentLeftMargin" presStyleLbl="node1" presStyleIdx="0" presStyleCnt="3"/>
      <dgm:spPr/>
    </dgm:pt>
    <dgm:pt modelId="{E303E7BC-3C99-AC44-AB08-999FF1997EB9}" type="pres">
      <dgm:prSet presAssocID="{57110F92-1FBA-477A-A7B0-CF50DB9BE1E8}" presName="parentText" presStyleLbl="node1" presStyleIdx="1" presStyleCnt="3">
        <dgm:presLayoutVars>
          <dgm:chMax val="0"/>
          <dgm:bulletEnabled val="1"/>
        </dgm:presLayoutVars>
      </dgm:prSet>
      <dgm:spPr/>
    </dgm:pt>
    <dgm:pt modelId="{FB20F48E-898C-3241-9106-42F5BC200B7A}" type="pres">
      <dgm:prSet presAssocID="{57110F92-1FBA-477A-A7B0-CF50DB9BE1E8}" presName="negativeSpace" presStyleCnt="0"/>
      <dgm:spPr/>
    </dgm:pt>
    <dgm:pt modelId="{83D1BD00-62DB-7745-A87B-66F8D48973EB}" type="pres">
      <dgm:prSet presAssocID="{57110F92-1FBA-477A-A7B0-CF50DB9BE1E8}" presName="childText" presStyleLbl="conFgAcc1" presStyleIdx="1" presStyleCnt="3">
        <dgm:presLayoutVars>
          <dgm:bulletEnabled val="1"/>
        </dgm:presLayoutVars>
      </dgm:prSet>
      <dgm:spPr/>
    </dgm:pt>
    <dgm:pt modelId="{F743823A-CB60-9F4B-B535-79A0F4B6E1FC}" type="pres">
      <dgm:prSet presAssocID="{937DBDC1-C507-4992-B74E-425959CC1E6B}" presName="spaceBetweenRectangles" presStyleCnt="0"/>
      <dgm:spPr/>
    </dgm:pt>
    <dgm:pt modelId="{876E7204-F9DC-4A41-9631-9C44435B3994}" type="pres">
      <dgm:prSet presAssocID="{3C66F11D-7410-4D6C-A943-9C0FBCC6E022}" presName="parentLin" presStyleCnt="0"/>
      <dgm:spPr/>
    </dgm:pt>
    <dgm:pt modelId="{9F48D635-A692-CF42-A965-604812338626}" type="pres">
      <dgm:prSet presAssocID="{3C66F11D-7410-4D6C-A943-9C0FBCC6E022}" presName="parentLeftMargin" presStyleLbl="node1" presStyleIdx="1" presStyleCnt="3"/>
      <dgm:spPr/>
    </dgm:pt>
    <dgm:pt modelId="{3C4F3A39-7706-8F43-92BD-7D260F9F0C03}" type="pres">
      <dgm:prSet presAssocID="{3C66F11D-7410-4D6C-A943-9C0FBCC6E022}" presName="parentText" presStyleLbl="node1" presStyleIdx="2" presStyleCnt="3">
        <dgm:presLayoutVars>
          <dgm:chMax val="0"/>
          <dgm:bulletEnabled val="1"/>
        </dgm:presLayoutVars>
      </dgm:prSet>
      <dgm:spPr/>
    </dgm:pt>
    <dgm:pt modelId="{7A7A3E5B-8F16-FB48-A590-FD83F49CBAEC}" type="pres">
      <dgm:prSet presAssocID="{3C66F11D-7410-4D6C-A943-9C0FBCC6E022}" presName="negativeSpace" presStyleCnt="0"/>
      <dgm:spPr/>
    </dgm:pt>
    <dgm:pt modelId="{4C29C574-5B97-1C4D-BE7B-D1912C566726}" type="pres">
      <dgm:prSet presAssocID="{3C66F11D-7410-4D6C-A943-9C0FBCC6E022}" presName="childText" presStyleLbl="conFgAcc1" presStyleIdx="2" presStyleCnt="3">
        <dgm:presLayoutVars>
          <dgm:bulletEnabled val="1"/>
        </dgm:presLayoutVars>
      </dgm:prSet>
      <dgm:spPr/>
    </dgm:pt>
  </dgm:ptLst>
  <dgm:cxnLst>
    <dgm:cxn modelId="{D1937655-DF68-E847-9271-EE6CA63C56EC}" type="presOf" srcId="{3C66F11D-7410-4D6C-A943-9C0FBCC6E022}" destId="{3C4F3A39-7706-8F43-92BD-7D260F9F0C03}" srcOrd="1" destOrd="0" presId="urn:microsoft.com/office/officeart/2005/8/layout/list1"/>
    <dgm:cxn modelId="{14A3F35E-C77C-0D43-9085-1B8DF5F8B0A2}" type="presOf" srcId="{3F22FEBC-408C-40B2-9360-E3DAE9EDC8F9}" destId="{B648BD79-2607-B94E-A19B-53EBA90D5BC4}" srcOrd="1" destOrd="0" presId="urn:microsoft.com/office/officeart/2005/8/layout/list1"/>
    <dgm:cxn modelId="{BC388AA3-5E36-134E-B357-79380C9A3750}" type="presOf" srcId="{3F22FEBC-408C-40B2-9360-E3DAE9EDC8F9}" destId="{846E6AB8-1034-E449-BADF-D2D1AE7596CD}" srcOrd="0" destOrd="0" presId="urn:microsoft.com/office/officeart/2005/8/layout/list1"/>
    <dgm:cxn modelId="{6F5E12AD-C7D5-9047-9DA5-09D3D282E109}" type="presOf" srcId="{3C66F11D-7410-4D6C-A943-9C0FBCC6E022}" destId="{9F48D635-A692-CF42-A965-604812338626}" srcOrd="0" destOrd="0" presId="urn:microsoft.com/office/officeart/2005/8/layout/list1"/>
    <dgm:cxn modelId="{453656B2-091C-47D1-AC08-AFA5D6FD7186}" srcId="{B3CBBB02-F803-4F7B-B7B7-FB7CFCB064C9}" destId="{3C66F11D-7410-4D6C-A943-9C0FBCC6E022}" srcOrd="2" destOrd="0" parTransId="{D0EE6809-5ED7-437C-8D15-C030C993FA52}" sibTransId="{EB2AF545-6167-4238-AED6-24006A49D706}"/>
    <dgm:cxn modelId="{989A6ABF-4A0A-D04B-8356-EC97A5629683}" type="presOf" srcId="{B3CBBB02-F803-4F7B-B7B7-FB7CFCB064C9}" destId="{20F53157-4637-E44D-B818-7E51D368FCDC}" srcOrd="0" destOrd="0" presId="urn:microsoft.com/office/officeart/2005/8/layout/list1"/>
    <dgm:cxn modelId="{54A1D2D2-B29D-F040-9D66-FA481505D317}" type="presOf" srcId="{57110F92-1FBA-477A-A7B0-CF50DB9BE1E8}" destId="{E303E7BC-3C99-AC44-AB08-999FF1997EB9}" srcOrd="1" destOrd="0" presId="urn:microsoft.com/office/officeart/2005/8/layout/list1"/>
    <dgm:cxn modelId="{025859D3-0B33-40D6-9F51-522A96E035EA}" srcId="{B3CBBB02-F803-4F7B-B7B7-FB7CFCB064C9}" destId="{3F22FEBC-408C-40B2-9360-E3DAE9EDC8F9}" srcOrd="0" destOrd="0" parTransId="{C337DCBC-5ADD-4E4D-94F3-872EA1E70085}" sibTransId="{908A7726-FBD6-4E7C-A152-40DE895CF914}"/>
    <dgm:cxn modelId="{6E0052DC-F745-4444-A5B6-8CB966855C2B}" type="presOf" srcId="{57110F92-1FBA-477A-A7B0-CF50DB9BE1E8}" destId="{E96B1773-942F-2147-A2C0-086A2D585705}" srcOrd="0" destOrd="0" presId="urn:microsoft.com/office/officeart/2005/8/layout/list1"/>
    <dgm:cxn modelId="{10C88BFC-84B6-475B-962D-28325BE7BD38}" srcId="{B3CBBB02-F803-4F7B-B7B7-FB7CFCB064C9}" destId="{57110F92-1FBA-477A-A7B0-CF50DB9BE1E8}" srcOrd="1" destOrd="0" parTransId="{B2182A13-9DA7-433D-B899-FB4F9F47576D}" sibTransId="{937DBDC1-C507-4992-B74E-425959CC1E6B}"/>
    <dgm:cxn modelId="{D65C08BC-4B20-1E4E-BBEB-78BECD8B1688}" type="presParOf" srcId="{20F53157-4637-E44D-B818-7E51D368FCDC}" destId="{6D98A0C2-3D10-504B-9437-76AEDE0D30ED}" srcOrd="0" destOrd="0" presId="urn:microsoft.com/office/officeart/2005/8/layout/list1"/>
    <dgm:cxn modelId="{98A9A50A-9D71-D24F-8B32-4F700BC9C2BA}" type="presParOf" srcId="{6D98A0C2-3D10-504B-9437-76AEDE0D30ED}" destId="{846E6AB8-1034-E449-BADF-D2D1AE7596CD}" srcOrd="0" destOrd="0" presId="urn:microsoft.com/office/officeart/2005/8/layout/list1"/>
    <dgm:cxn modelId="{6C919513-D65F-EC49-ADE3-C64ADD09FBE4}" type="presParOf" srcId="{6D98A0C2-3D10-504B-9437-76AEDE0D30ED}" destId="{B648BD79-2607-B94E-A19B-53EBA90D5BC4}" srcOrd="1" destOrd="0" presId="urn:microsoft.com/office/officeart/2005/8/layout/list1"/>
    <dgm:cxn modelId="{1281E3F1-E3B1-5142-BE50-B47F0032881E}" type="presParOf" srcId="{20F53157-4637-E44D-B818-7E51D368FCDC}" destId="{B53981C2-A111-E742-BCD0-FD13BF69328C}" srcOrd="1" destOrd="0" presId="urn:microsoft.com/office/officeart/2005/8/layout/list1"/>
    <dgm:cxn modelId="{8AFC8620-86FC-8546-9E16-0713D5741E9E}" type="presParOf" srcId="{20F53157-4637-E44D-B818-7E51D368FCDC}" destId="{231FC1D9-BCD1-C546-8012-FFF33206A887}" srcOrd="2" destOrd="0" presId="urn:microsoft.com/office/officeart/2005/8/layout/list1"/>
    <dgm:cxn modelId="{593DDD54-957B-284E-948B-E9117E468C47}" type="presParOf" srcId="{20F53157-4637-E44D-B818-7E51D368FCDC}" destId="{61F36703-A8A0-7041-B591-BA711E0EBBCC}" srcOrd="3" destOrd="0" presId="urn:microsoft.com/office/officeart/2005/8/layout/list1"/>
    <dgm:cxn modelId="{AF9431DD-9890-F54B-99BF-6A04C4C0C72F}" type="presParOf" srcId="{20F53157-4637-E44D-B818-7E51D368FCDC}" destId="{E10CADB7-10D2-664E-AC74-CBFC39BCDC21}" srcOrd="4" destOrd="0" presId="urn:microsoft.com/office/officeart/2005/8/layout/list1"/>
    <dgm:cxn modelId="{F13D0FEE-7FA1-9142-8390-D57D83CF4184}" type="presParOf" srcId="{E10CADB7-10D2-664E-AC74-CBFC39BCDC21}" destId="{E96B1773-942F-2147-A2C0-086A2D585705}" srcOrd="0" destOrd="0" presId="urn:microsoft.com/office/officeart/2005/8/layout/list1"/>
    <dgm:cxn modelId="{F00BC6CA-BC0F-454B-9212-51CB9D2514A1}" type="presParOf" srcId="{E10CADB7-10D2-664E-AC74-CBFC39BCDC21}" destId="{E303E7BC-3C99-AC44-AB08-999FF1997EB9}" srcOrd="1" destOrd="0" presId="urn:microsoft.com/office/officeart/2005/8/layout/list1"/>
    <dgm:cxn modelId="{F22D0502-34D6-9D4C-B435-569D202256C8}" type="presParOf" srcId="{20F53157-4637-E44D-B818-7E51D368FCDC}" destId="{FB20F48E-898C-3241-9106-42F5BC200B7A}" srcOrd="5" destOrd="0" presId="urn:microsoft.com/office/officeart/2005/8/layout/list1"/>
    <dgm:cxn modelId="{E8C76292-4F66-DA4A-856E-02BCB5F9E2E9}" type="presParOf" srcId="{20F53157-4637-E44D-B818-7E51D368FCDC}" destId="{83D1BD00-62DB-7745-A87B-66F8D48973EB}" srcOrd="6" destOrd="0" presId="urn:microsoft.com/office/officeart/2005/8/layout/list1"/>
    <dgm:cxn modelId="{EA5A55EA-5737-5E41-9DCB-B133D9D0C79D}" type="presParOf" srcId="{20F53157-4637-E44D-B818-7E51D368FCDC}" destId="{F743823A-CB60-9F4B-B535-79A0F4B6E1FC}" srcOrd="7" destOrd="0" presId="urn:microsoft.com/office/officeart/2005/8/layout/list1"/>
    <dgm:cxn modelId="{41AD4A96-4099-B54B-9E75-6CD755808DC3}" type="presParOf" srcId="{20F53157-4637-E44D-B818-7E51D368FCDC}" destId="{876E7204-F9DC-4A41-9631-9C44435B3994}" srcOrd="8" destOrd="0" presId="urn:microsoft.com/office/officeart/2005/8/layout/list1"/>
    <dgm:cxn modelId="{8B876FC6-05F9-3B4D-AC1D-F857219D838A}" type="presParOf" srcId="{876E7204-F9DC-4A41-9631-9C44435B3994}" destId="{9F48D635-A692-CF42-A965-604812338626}" srcOrd="0" destOrd="0" presId="urn:microsoft.com/office/officeart/2005/8/layout/list1"/>
    <dgm:cxn modelId="{9D761D29-DA90-D64C-B834-55713562A6DE}" type="presParOf" srcId="{876E7204-F9DC-4A41-9631-9C44435B3994}" destId="{3C4F3A39-7706-8F43-92BD-7D260F9F0C03}" srcOrd="1" destOrd="0" presId="urn:microsoft.com/office/officeart/2005/8/layout/list1"/>
    <dgm:cxn modelId="{8C29EA38-8D52-C848-8609-0E3064B5B296}" type="presParOf" srcId="{20F53157-4637-E44D-B818-7E51D368FCDC}" destId="{7A7A3E5B-8F16-FB48-A590-FD83F49CBAEC}" srcOrd="9" destOrd="0" presId="urn:microsoft.com/office/officeart/2005/8/layout/list1"/>
    <dgm:cxn modelId="{7D1903E6-1226-1E47-82DE-C00A31FEFC22}" type="presParOf" srcId="{20F53157-4637-E44D-B818-7E51D368FCDC}" destId="{4C29C574-5B97-1C4D-BE7B-D1912C56672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787F4-24FF-A14D-951B-6D2B41533C80}">
      <dsp:nvSpPr>
        <dsp:cNvPr id="0" name=""/>
        <dsp:cNvSpPr/>
      </dsp:nvSpPr>
      <dsp:spPr>
        <a:xfrm>
          <a:off x="0" y="396064"/>
          <a:ext cx="7003777"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Sensitivity 82%</a:t>
          </a:r>
        </a:p>
      </dsp:txBody>
      <dsp:txXfrm>
        <a:off x="76105" y="472169"/>
        <a:ext cx="6851567" cy="1406815"/>
      </dsp:txXfrm>
    </dsp:sp>
    <dsp:sp modelId="{F3D261A8-B097-A24A-94D0-513831FD8C5F}">
      <dsp:nvSpPr>
        <dsp:cNvPr id="0" name=""/>
        <dsp:cNvSpPr/>
      </dsp:nvSpPr>
      <dsp:spPr>
        <a:xfrm>
          <a:off x="0" y="2142290"/>
          <a:ext cx="7003777" cy="1559025"/>
        </a:xfrm>
        <a:prstGeom prst="roundRect">
          <a:avLst/>
        </a:prstGeom>
        <a:solidFill>
          <a:schemeClr val="accent2">
            <a:hueOff val="-747461"/>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Specificity 60%</a:t>
          </a:r>
        </a:p>
      </dsp:txBody>
      <dsp:txXfrm>
        <a:off x="76105" y="2218395"/>
        <a:ext cx="6851567" cy="1406815"/>
      </dsp:txXfrm>
    </dsp:sp>
    <dsp:sp modelId="{D181FAE0-38D4-D444-B496-ADF333830C86}">
      <dsp:nvSpPr>
        <dsp:cNvPr id="0" name=""/>
        <dsp:cNvSpPr/>
      </dsp:nvSpPr>
      <dsp:spPr>
        <a:xfrm>
          <a:off x="0" y="3888515"/>
          <a:ext cx="7003777" cy="1559025"/>
        </a:xfrm>
        <a:prstGeom prst="roundRect">
          <a:avLst/>
        </a:prstGeom>
        <a:solidFill>
          <a:schemeClr val="accent2">
            <a:hueOff val="-1494922"/>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Accuracy 85%</a:t>
          </a:r>
        </a:p>
      </dsp:txBody>
      <dsp:txXfrm>
        <a:off x="76105" y="3964620"/>
        <a:ext cx="6851567"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FC1D9-BCD1-C546-8012-FFF33206A887}">
      <dsp:nvSpPr>
        <dsp:cNvPr id="0" name=""/>
        <dsp:cNvSpPr/>
      </dsp:nvSpPr>
      <dsp:spPr>
        <a:xfrm>
          <a:off x="0" y="869629"/>
          <a:ext cx="5626542" cy="100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48BD79-2607-B94E-A19B-53EBA90D5BC4}">
      <dsp:nvSpPr>
        <dsp:cNvPr id="0" name=""/>
        <dsp:cNvSpPr/>
      </dsp:nvSpPr>
      <dsp:spPr>
        <a:xfrm>
          <a:off x="281327" y="279229"/>
          <a:ext cx="3938579" cy="11807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778000">
            <a:lnSpc>
              <a:spcPct val="90000"/>
            </a:lnSpc>
            <a:spcBef>
              <a:spcPct val="0"/>
            </a:spcBef>
            <a:spcAft>
              <a:spcPct val="35000"/>
            </a:spcAft>
            <a:buNone/>
          </a:pPr>
          <a:r>
            <a:rPr lang="en-US" sz="4000" kern="1200" dirty="0"/>
            <a:t>Sensitivity 88%</a:t>
          </a:r>
        </a:p>
      </dsp:txBody>
      <dsp:txXfrm>
        <a:off x="338969" y="336871"/>
        <a:ext cx="3823295" cy="1065515"/>
      </dsp:txXfrm>
    </dsp:sp>
    <dsp:sp modelId="{83D1BD00-62DB-7745-A87B-66F8D48973EB}">
      <dsp:nvSpPr>
        <dsp:cNvPr id="0" name=""/>
        <dsp:cNvSpPr/>
      </dsp:nvSpPr>
      <dsp:spPr>
        <a:xfrm>
          <a:off x="0" y="2684029"/>
          <a:ext cx="5626542" cy="1008000"/>
        </a:xfrm>
        <a:prstGeom prst="rect">
          <a:avLst/>
        </a:prstGeom>
        <a:solidFill>
          <a:schemeClr val="lt1">
            <a:alpha val="90000"/>
            <a:hueOff val="0"/>
            <a:satOff val="0"/>
            <a:lumOff val="0"/>
            <a:alphaOff val="0"/>
          </a:schemeClr>
        </a:solidFill>
        <a:ln w="12700" cap="flat" cmpd="sng" algn="ctr">
          <a:solidFill>
            <a:schemeClr val="accent5">
              <a:hueOff val="-762674"/>
              <a:satOff val="209"/>
              <a:lumOff val="-352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03E7BC-3C99-AC44-AB08-999FF1997EB9}">
      <dsp:nvSpPr>
        <dsp:cNvPr id="0" name=""/>
        <dsp:cNvSpPr/>
      </dsp:nvSpPr>
      <dsp:spPr>
        <a:xfrm>
          <a:off x="281327" y="2093629"/>
          <a:ext cx="3938579" cy="1180799"/>
        </a:xfrm>
        <a:prstGeom prst="roundRect">
          <a:avLst/>
        </a:prstGeom>
        <a:solidFill>
          <a:schemeClr val="accent5">
            <a:hueOff val="-762674"/>
            <a:satOff val="209"/>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778000">
            <a:lnSpc>
              <a:spcPct val="90000"/>
            </a:lnSpc>
            <a:spcBef>
              <a:spcPct val="0"/>
            </a:spcBef>
            <a:spcAft>
              <a:spcPct val="35000"/>
            </a:spcAft>
            <a:buNone/>
          </a:pPr>
          <a:r>
            <a:rPr lang="en-US" sz="4000" kern="1200" dirty="0"/>
            <a:t>Specificity 63%</a:t>
          </a:r>
        </a:p>
      </dsp:txBody>
      <dsp:txXfrm>
        <a:off x="338969" y="2151271"/>
        <a:ext cx="3823295" cy="1065515"/>
      </dsp:txXfrm>
    </dsp:sp>
    <dsp:sp modelId="{4C29C574-5B97-1C4D-BE7B-D1912C566726}">
      <dsp:nvSpPr>
        <dsp:cNvPr id="0" name=""/>
        <dsp:cNvSpPr/>
      </dsp:nvSpPr>
      <dsp:spPr>
        <a:xfrm>
          <a:off x="0" y="4498428"/>
          <a:ext cx="5626542" cy="1008000"/>
        </a:xfrm>
        <a:prstGeom prst="rect">
          <a:avLst/>
        </a:prstGeom>
        <a:solidFill>
          <a:schemeClr val="lt1">
            <a:alpha val="90000"/>
            <a:hueOff val="0"/>
            <a:satOff val="0"/>
            <a:lumOff val="0"/>
            <a:alphaOff val="0"/>
          </a:schemeClr>
        </a:solidFill>
        <a:ln w="12700" cap="flat" cmpd="sng" algn="ctr">
          <a:solidFill>
            <a:schemeClr val="accent5">
              <a:hueOff val="-1525348"/>
              <a:satOff val="418"/>
              <a:lumOff val="-70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4F3A39-7706-8F43-92BD-7D260F9F0C03}">
      <dsp:nvSpPr>
        <dsp:cNvPr id="0" name=""/>
        <dsp:cNvSpPr/>
      </dsp:nvSpPr>
      <dsp:spPr>
        <a:xfrm>
          <a:off x="281327" y="3908029"/>
          <a:ext cx="3938579" cy="1180799"/>
        </a:xfrm>
        <a:prstGeom prst="roundRect">
          <a:avLst/>
        </a:prstGeom>
        <a:solidFill>
          <a:schemeClr val="accent5">
            <a:hueOff val="-1525348"/>
            <a:satOff val="418"/>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869" tIns="0" rIns="148869" bIns="0" numCol="1" spcCol="1270" anchor="ctr" anchorCtr="0">
          <a:noAutofit/>
        </a:bodyPr>
        <a:lstStyle/>
        <a:p>
          <a:pPr marL="0" lvl="0" indent="0" algn="l" defTabSz="1778000">
            <a:lnSpc>
              <a:spcPct val="90000"/>
            </a:lnSpc>
            <a:spcBef>
              <a:spcPct val="0"/>
            </a:spcBef>
            <a:spcAft>
              <a:spcPct val="35000"/>
            </a:spcAft>
            <a:buNone/>
          </a:pPr>
          <a:r>
            <a:rPr lang="en-US" sz="4000" kern="1200"/>
            <a:t>Accuracy 92% </a:t>
          </a:r>
        </a:p>
      </dsp:txBody>
      <dsp:txXfrm>
        <a:off x="338969" y="3965671"/>
        <a:ext cx="3823295" cy="10655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2C3B17-0A5A-504A-A96A-B798EE2C2088}" type="datetimeFigureOut">
              <a:rPr lang="en-US" smtClean="0"/>
              <a:t>4/15/23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60D67-0018-0942-9433-68EB43F7B3EA}" type="slidenum">
              <a:rPr lang="en-US" smtClean="0"/>
              <a:t>‹#›</a:t>
            </a:fld>
            <a:endParaRPr lang="en-US"/>
          </a:p>
        </p:txBody>
      </p:sp>
    </p:spTree>
    <p:extLst>
      <p:ext uri="{BB962C8B-B14F-4D97-AF65-F5344CB8AC3E}">
        <p14:creationId xmlns:p14="http://schemas.microsoft.com/office/powerpoint/2010/main" val="1549357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welcome those attending, my name is Mohammad Al-Rousan and I am the CEO and Principal Data Science Lead at </a:t>
            </a:r>
            <a:r>
              <a:rPr lang="en-US" dirty="0" err="1"/>
              <a:t>Rousan</a:t>
            </a:r>
            <a:r>
              <a:rPr lang="en-US" dirty="0"/>
              <a:t> Consultancy</a:t>
            </a:r>
          </a:p>
        </p:txBody>
      </p:sp>
      <p:sp>
        <p:nvSpPr>
          <p:cNvPr id="4" name="Slide Number Placeholder 3"/>
          <p:cNvSpPr>
            <a:spLocks noGrp="1"/>
          </p:cNvSpPr>
          <p:nvPr>
            <p:ph type="sldNum" sz="quarter" idx="5"/>
          </p:nvPr>
        </p:nvSpPr>
        <p:spPr/>
        <p:txBody>
          <a:bodyPr/>
          <a:lstStyle/>
          <a:p>
            <a:fld id="{57860D67-0018-0942-9433-68EB43F7B3EA}" type="slidenum">
              <a:rPr lang="en-US" smtClean="0"/>
              <a:t>2</a:t>
            </a:fld>
            <a:endParaRPr lang="en-US"/>
          </a:p>
        </p:txBody>
      </p:sp>
    </p:spTree>
    <p:extLst>
      <p:ext uri="{BB962C8B-B14F-4D97-AF65-F5344CB8AC3E}">
        <p14:creationId xmlns:p14="http://schemas.microsoft.com/office/powerpoint/2010/main" val="78700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purpose of today's presentation is to deliberate and come to a statistical conclusion as to your organization attrition rate, currently, the organization is experiencing a 16% attrition rate and we will break down the factor as to why </a:t>
            </a:r>
          </a:p>
        </p:txBody>
      </p:sp>
      <p:sp>
        <p:nvSpPr>
          <p:cNvPr id="4" name="Slide Number Placeholder 3"/>
          <p:cNvSpPr>
            <a:spLocks noGrp="1"/>
          </p:cNvSpPr>
          <p:nvPr>
            <p:ph type="sldNum" sz="quarter" idx="5"/>
          </p:nvPr>
        </p:nvSpPr>
        <p:spPr/>
        <p:txBody>
          <a:bodyPr/>
          <a:lstStyle/>
          <a:p>
            <a:fld id="{57860D67-0018-0942-9433-68EB43F7B3EA}" type="slidenum">
              <a:rPr lang="en-US" smtClean="0"/>
              <a:t>3</a:t>
            </a:fld>
            <a:endParaRPr lang="en-US"/>
          </a:p>
        </p:txBody>
      </p:sp>
    </p:spTree>
    <p:extLst>
      <p:ext uri="{BB962C8B-B14F-4D97-AF65-F5344CB8AC3E}">
        <p14:creationId xmlns:p14="http://schemas.microsoft.com/office/powerpoint/2010/main" val="207298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importance of discussing attrition rate, and why it is important. A potentially lower attrition rate can lead to *read out the list</a:t>
            </a:r>
          </a:p>
        </p:txBody>
      </p:sp>
      <p:sp>
        <p:nvSpPr>
          <p:cNvPr id="4" name="Slide Number Placeholder 3"/>
          <p:cNvSpPr>
            <a:spLocks noGrp="1"/>
          </p:cNvSpPr>
          <p:nvPr>
            <p:ph type="sldNum" sz="quarter" idx="5"/>
          </p:nvPr>
        </p:nvSpPr>
        <p:spPr/>
        <p:txBody>
          <a:bodyPr/>
          <a:lstStyle/>
          <a:p>
            <a:fld id="{57860D67-0018-0942-9433-68EB43F7B3EA}" type="slidenum">
              <a:rPr lang="en-US" smtClean="0"/>
              <a:t>4</a:t>
            </a:fld>
            <a:endParaRPr lang="en-US"/>
          </a:p>
        </p:txBody>
      </p:sp>
    </p:spTree>
    <p:extLst>
      <p:ext uri="{BB962C8B-B14F-4D97-AF65-F5344CB8AC3E}">
        <p14:creationId xmlns:p14="http://schemas.microsoft.com/office/powerpoint/2010/main" val="18048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Monthly Income Yes 4764 and No for 6702</a:t>
            </a:r>
          </a:p>
        </p:txBody>
      </p:sp>
      <p:sp>
        <p:nvSpPr>
          <p:cNvPr id="4" name="Slide Number Placeholder 3"/>
          <p:cNvSpPr>
            <a:spLocks noGrp="1"/>
          </p:cNvSpPr>
          <p:nvPr>
            <p:ph type="sldNum" sz="quarter" idx="5"/>
          </p:nvPr>
        </p:nvSpPr>
        <p:spPr/>
        <p:txBody>
          <a:bodyPr/>
          <a:lstStyle/>
          <a:p>
            <a:fld id="{57860D67-0018-0942-9433-68EB43F7B3EA}" type="slidenum">
              <a:rPr lang="en-US" smtClean="0"/>
              <a:t>7</a:t>
            </a:fld>
            <a:endParaRPr lang="en-US"/>
          </a:p>
        </p:txBody>
      </p:sp>
    </p:spTree>
    <p:extLst>
      <p:ext uri="{BB962C8B-B14F-4D97-AF65-F5344CB8AC3E}">
        <p14:creationId xmlns:p14="http://schemas.microsoft.com/office/powerpoint/2010/main" val="30179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rPr>
              <a:t># No Travel $14,500.78</a:t>
            </a:r>
          </a:p>
          <a:p>
            <a:r>
              <a:rPr lang="en-US" sz="1800" dirty="0">
                <a:effectLst/>
              </a:rPr>
              <a:t>#Travel Rarely $14,418.82</a:t>
            </a:r>
          </a:p>
          <a:p>
            <a:r>
              <a:rPr lang="en-US" sz="1800" dirty="0">
                <a:effectLst/>
              </a:rPr>
              <a:t>#Travel Frequently $13856.86	_Rarely6569.678</a:t>
            </a:r>
            <a:br>
              <a:rPr lang="en-US" dirty="0"/>
            </a:br>
            <a:endParaRPr lang="en-US" dirty="0"/>
          </a:p>
        </p:txBody>
      </p:sp>
      <p:sp>
        <p:nvSpPr>
          <p:cNvPr id="4" name="Slide Number Placeholder 3"/>
          <p:cNvSpPr>
            <a:spLocks noGrp="1"/>
          </p:cNvSpPr>
          <p:nvPr>
            <p:ph type="sldNum" sz="quarter" idx="5"/>
          </p:nvPr>
        </p:nvSpPr>
        <p:spPr/>
        <p:txBody>
          <a:bodyPr/>
          <a:lstStyle/>
          <a:p>
            <a:fld id="{57860D67-0018-0942-9433-68EB43F7B3EA}" type="slidenum">
              <a:rPr lang="en-US" smtClean="0"/>
              <a:t>8</a:t>
            </a:fld>
            <a:endParaRPr lang="en-US"/>
          </a:p>
        </p:txBody>
      </p:sp>
    </p:spTree>
    <p:extLst>
      <p:ext uri="{BB962C8B-B14F-4D97-AF65-F5344CB8AC3E}">
        <p14:creationId xmlns:p14="http://schemas.microsoft.com/office/powerpoint/2010/main" val="1419232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statistical summary contents that 13.25% of employees who do not travel leave, 17.93% of those who rarely travel leave, but 28.45% of those who travel frequently leave, meaning those who travel frequently for their work will have a higher chance in leaving and we will create a graph showing how does it compare to monetary value. </a:t>
            </a:r>
          </a:p>
        </p:txBody>
      </p:sp>
      <p:sp>
        <p:nvSpPr>
          <p:cNvPr id="4" name="Slide Number Placeholder 3"/>
          <p:cNvSpPr>
            <a:spLocks noGrp="1"/>
          </p:cNvSpPr>
          <p:nvPr>
            <p:ph type="sldNum" sz="quarter" idx="5"/>
          </p:nvPr>
        </p:nvSpPr>
        <p:spPr/>
        <p:txBody>
          <a:bodyPr/>
          <a:lstStyle/>
          <a:p>
            <a:fld id="{57860D67-0018-0942-9433-68EB43F7B3EA}" type="slidenum">
              <a:rPr lang="en-US" smtClean="0"/>
              <a:t>9</a:t>
            </a:fld>
            <a:endParaRPr lang="en-US"/>
          </a:p>
        </p:txBody>
      </p:sp>
    </p:spTree>
    <p:extLst>
      <p:ext uri="{BB962C8B-B14F-4D97-AF65-F5344CB8AC3E}">
        <p14:creationId xmlns:p14="http://schemas.microsoft.com/office/powerpoint/2010/main" val="3324622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it all together, the blue dots in the graph located on the left and middle, the blue dots indicate attrition and those who are single travel more frequently and earn far less as compared to those who are married or divorced and the graph on the very right shows how single people are far more likely to leave due to travel and we can observe the green dots as those who travel frequently earn less and have a higher rate of leaving</a:t>
            </a:r>
          </a:p>
        </p:txBody>
      </p:sp>
      <p:sp>
        <p:nvSpPr>
          <p:cNvPr id="4" name="Slide Number Placeholder 3"/>
          <p:cNvSpPr>
            <a:spLocks noGrp="1"/>
          </p:cNvSpPr>
          <p:nvPr>
            <p:ph type="sldNum" sz="quarter" idx="5"/>
          </p:nvPr>
        </p:nvSpPr>
        <p:spPr/>
        <p:txBody>
          <a:bodyPr/>
          <a:lstStyle/>
          <a:p>
            <a:fld id="{57860D67-0018-0942-9433-68EB43F7B3EA}" type="slidenum">
              <a:rPr lang="en-US" smtClean="0"/>
              <a:t>11</a:t>
            </a:fld>
            <a:endParaRPr lang="en-US"/>
          </a:p>
        </p:txBody>
      </p:sp>
    </p:spTree>
    <p:extLst>
      <p:ext uri="{BB962C8B-B14F-4D97-AF65-F5344CB8AC3E}">
        <p14:creationId xmlns:p14="http://schemas.microsoft.com/office/powerpoint/2010/main" val="1869292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4/15/23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53511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4/15/23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0056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4/15/23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7365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4/15/23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24379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4/15/23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02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4/15/23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02480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4/15/23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2037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4/15/23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9989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4/15/23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687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4/15/23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73405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4/15/23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9957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4/15/23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6564684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2"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lrousan95/CaseStudy2DDS" TargetMode="External"/><Relationship Id="rId2" Type="http://schemas.openxmlformats.org/officeDocument/2006/relationships/hyperlink" Target="mailto:malrousan@smu.edu" TargetMode="External"/><Relationship Id="rId1" Type="http://schemas.openxmlformats.org/officeDocument/2006/relationships/slideLayout" Target="../slideLayouts/slideLayout2.xml"/><Relationship Id="rId4" Type="http://schemas.openxmlformats.org/officeDocument/2006/relationships/hyperlink" Target="https://www.shinyapps.io/admin/#/application/8863293"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B526145-C2C8-8DD2-E779-7F72284A3DA3}"/>
              </a:ext>
            </a:extLst>
          </p:cNvPr>
          <p:cNvPicPr>
            <a:picLocks noChangeAspect="1"/>
          </p:cNvPicPr>
          <p:nvPr/>
        </p:nvPicPr>
        <p:blipFill rotWithShape="1">
          <a:blip r:embed="rId3">
            <a:alphaModFix amt="70000"/>
          </a:blip>
          <a:srcRect t="19639" r="-1" b="-1"/>
          <a:stretch/>
        </p:blipFill>
        <p:spPr>
          <a:xfrm>
            <a:off x="20" y="10"/>
            <a:ext cx="12188932" cy="6856614"/>
          </a:xfrm>
          <a:prstGeom prst="rect">
            <a:avLst/>
          </a:prstGeom>
        </p:spPr>
      </p:pic>
      <p:sp>
        <p:nvSpPr>
          <p:cNvPr id="2" name="Title 1">
            <a:extLst>
              <a:ext uri="{FF2B5EF4-FFF2-40B4-BE49-F238E27FC236}">
                <a16:creationId xmlns:a16="http://schemas.microsoft.com/office/drawing/2014/main" id="{98E65228-F615-9262-F29F-4521F804E383}"/>
              </a:ext>
            </a:extLst>
          </p:cNvPr>
          <p:cNvSpPr>
            <a:spLocks noGrp="1"/>
          </p:cNvSpPr>
          <p:nvPr>
            <p:ph type="ctrTitle"/>
          </p:nvPr>
        </p:nvSpPr>
        <p:spPr>
          <a:xfrm>
            <a:off x="996275" y="744909"/>
            <a:ext cx="10190071" cy="3145855"/>
          </a:xfrm>
        </p:spPr>
        <p:txBody>
          <a:bodyPr anchor="b">
            <a:normAutofit/>
          </a:bodyPr>
          <a:lstStyle/>
          <a:p>
            <a:r>
              <a:rPr lang="en-US" sz="5200" dirty="0">
                <a:solidFill>
                  <a:srgbClr val="FFFFFF"/>
                </a:solidFill>
              </a:rPr>
              <a:t>Attrition Project</a:t>
            </a:r>
          </a:p>
        </p:txBody>
      </p:sp>
      <p:sp>
        <p:nvSpPr>
          <p:cNvPr id="3" name="Subtitle 2">
            <a:extLst>
              <a:ext uri="{FF2B5EF4-FFF2-40B4-BE49-F238E27FC236}">
                <a16:creationId xmlns:a16="http://schemas.microsoft.com/office/drawing/2014/main" id="{3050286B-6C9F-F715-4B89-662D73AB2D31}"/>
              </a:ext>
            </a:extLst>
          </p:cNvPr>
          <p:cNvSpPr>
            <a:spLocks noGrp="1"/>
          </p:cNvSpPr>
          <p:nvPr>
            <p:ph type="subTitle" idx="1"/>
          </p:nvPr>
        </p:nvSpPr>
        <p:spPr>
          <a:xfrm>
            <a:off x="1218708" y="4069780"/>
            <a:ext cx="9781327" cy="2056617"/>
          </a:xfrm>
        </p:spPr>
        <p:txBody>
          <a:bodyPr anchor="t">
            <a:normAutofit/>
          </a:bodyPr>
          <a:lstStyle/>
          <a:p>
            <a:r>
              <a:rPr lang="en-US" sz="2200" dirty="0">
                <a:solidFill>
                  <a:srgbClr val="FFFFFF"/>
                </a:solidFill>
              </a:rPr>
              <a:t>By. Mohammad Al-Rousan </a:t>
            </a:r>
          </a:p>
        </p:txBody>
      </p:sp>
    </p:spTree>
    <p:extLst>
      <p:ext uri="{BB962C8B-B14F-4D97-AF65-F5344CB8AC3E}">
        <p14:creationId xmlns:p14="http://schemas.microsoft.com/office/powerpoint/2010/main" val="1550185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3">
            <a:extLst>
              <a:ext uri="{FF2B5EF4-FFF2-40B4-BE49-F238E27FC236}">
                <a16:creationId xmlns:a16="http://schemas.microsoft.com/office/drawing/2014/main" id="{3B6A4C79-62F0-4DFD-A156-0F1AB7D26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5">
            <a:extLst>
              <a:ext uri="{FF2B5EF4-FFF2-40B4-BE49-F238E27FC236}">
                <a16:creationId xmlns:a16="http://schemas.microsoft.com/office/drawing/2014/main" id="{7F7FF257-5D01-4829-AD0B-B2D6076B34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BA54E-0F39-AC6B-52F6-8944EB8E3123}"/>
              </a:ext>
            </a:extLst>
          </p:cNvPr>
          <p:cNvSpPr>
            <a:spLocks noGrp="1"/>
          </p:cNvSpPr>
          <p:nvPr>
            <p:ph type="title"/>
          </p:nvPr>
        </p:nvSpPr>
        <p:spPr>
          <a:xfrm>
            <a:off x="1143000" y="1066800"/>
            <a:ext cx="5410200" cy="1997075"/>
          </a:xfrm>
        </p:spPr>
        <p:txBody>
          <a:bodyPr>
            <a:normAutofit/>
          </a:bodyPr>
          <a:lstStyle/>
          <a:p>
            <a:r>
              <a:rPr lang="en-US" sz="3600">
                <a:solidFill>
                  <a:schemeClr val="tx2"/>
                </a:solidFill>
              </a:rPr>
              <a:t>Third Factor</a:t>
            </a:r>
          </a:p>
        </p:txBody>
      </p:sp>
      <p:sp>
        <p:nvSpPr>
          <p:cNvPr id="3" name="Content Placeholder 2">
            <a:extLst>
              <a:ext uri="{FF2B5EF4-FFF2-40B4-BE49-F238E27FC236}">
                <a16:creationId xmlns:a16="http://schemas.microsoft.com/office/drawing/2014/main" id="{E20ED1E0-A841-08F8-0C98-0A6E342B6C04}"/>
              </a:ext>
            </a:extLst>
          </p:cNvPr>
          <p:cNvSpPr>
            <a:spLocks noGrp="1"/>
          </p:cNvSpPr>
          <p:nvPr>
            <p:ph idx="1"/>
          </p:nvPr>
        </p:nvSpPr>
        <p:spPr>
          <a:xfrm>
            <a:off x="1143000" y="3200400"/>
            <a:ext cx="5410200" cy="2590800"/>
          </a:xfrm>
        </p:spPr>
        <p:txBody>
          <a:bodyPr>
            <a:normAutofit/>
          </a:bodyPr>
          <a:lstStyle/>
          <a:p>
            <a:r>
              <a:rPr lang="en-US" sz="1800">
                <a:solidFill>
                  <a:schemeClr val="tx2"/>
                </a:solidFill>
              </a:rPr>
              <a:t>Those who are single, receive 0 stock option levels and it can be observed those with a certain degree of stock options will most likely stay!</a:t>
            </a:r>
          </a:p>
        </p:txBody>
      </p:sp>
      <p:pic>
        <p:nvPicPr>
          <p:cNvPr id="5" name="Picture 4" descr="Chart, bar chart&#10;&#10;Description automatically generated">
            <a:extLst>
              <a:ext uri="{FF2B5EF4-FFF2-40B4-BE49-F238E27FC236}">
                <a16:creationId xmlns:a16="http://schemas.microsoft.com/office/drawing/2014/main" id="{B8B32588-D018-518C-BAD8-9E63AF2281AE}"/>
              </a:ext>
            </a:extLst>
          </p:cNvPr>
          <p:cNvPicPr>
            <a:picLocks noChangeAspect="1"/>
          </p:cNvPicPr>
          <p:nvPr/>
        </p:nvPicPr>
        <p:blipFill>
          <a:blip r:embed="rId3"/>
          <a:stretch>
            <a:fillRect/>
          </a:stretch>
        </p:blipFill>
        <p:spPr>
          <a:xfrm>
            <a:off x="7010400" y="2108230"/>
            <a:ext cx="4209625" cy="2641539"/>
          </a:xfrm>
          <a:prstGeom prst="rect">
            <a:avLst/>
          </a:prstGeom>
        </p:spPr>
      </p:pic>
    </p:spTree>
    <p:extLst>
      <p:ext uri="{BB962C8B-B14F-4D97-AF65-F5344CB8AC3E}">
        <p14:creationId xmlns:p14="http://schemas.microsoft.com/office/powerpoint/2010/main" val="104371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A19660-DDED-0EF8-8B5A-85D7A91DF14E}"/>
              </a:ext>
            </a:extLst>
          </p:cNvPr>
          <p:cNvSpPr>
            <a:spLocks noGrp="1"/>
          </p:cNvSpPr>
          <p:nvPr>
            <p:ph type="title"/>
          </p:nvPr>
        </p:nvSpPr>
        <p:spPr>
          <a:xfrm>
            <a:off x="1198182" y="381000"/>
            <a:ext cx="10003218" cy="1600124"/>
          </a:xfrm>
        </p:spPr>
        <p:txBody>
          <a:bodyPr>
            <a:normAutofit/>
          </a:bodyPr>
          <a:lstStyle/>
          <a:p>
            <a:r>
              <a:rPr lang="en-US" dirty="0"/>
              <a:t>Combining it all together</a:t>
            </a:r>
          </a:p>
        </p:txBody>
      </p:sp>
      <p:pic>
        <p:nvPicPr>
          <p:cNvPr id="5" name="Picture 4" descr="Chart, scatter chart&#10;&#10;Description automatically generated">
            <a:extLst>
              <a:ext uri="{FF2B5EF4-FFF2-40B4-BE49-F238E27FC236}">
                <a16:creationId xmlns:a16="http://schemas.microsoft.com/office/drawing/2014/main" id="{09ED4838-AA37-4328-E6DD-898C816DA43F}"/>
              </a:ext>
            </a:extLst>
          </p:cNvPr>
          <p:cNvPicPr>
            <a:picLocks noChangeAspect="1"/>
          </p:cNvPicPr>
          <p:nvPr/>
        </p:nvPicPr>
        <p:blipFill>
          <a:blip r:embed="rId5"/>
          <a:stretch>
            <a:fillRect/>
          </a:stretch>
        </p:blipFill>
        <p:spPr>
          <a:xfrm>
            <a:off x="838200" y="3310543"/>
            <a:ext cx="3257370" cy="2031744"/>
          </a:xfrm>
          <a:prstGeom prst="rect">
            <a:avLst/>
          </a:prstGeom>
        </p:spPr>
      </p:pic>
      <p:pic>
        <p:nvPicPr>
          <p:cNvPr id="7" name="Picture 6" descr="Chart, scatter chart&#10;&#10;Description automatically generated">
            <a:extLst>
              <a:ext uri="{FF2B5EF4-FFF2-40B4-BE49-F238E27FC236}">
                <a16:creationId xmlns:a16="http://schemas.microsoft.com/office/drawing/2014/main" id="{B5596956-34C4-7A10-8B42-9E4F2B28CA28}"/>
              </a:ext>
            </a:extLst>
          </p:cNvPr>
          <p:cNvPicPr>
            <a:picLocks noChangeAspect="1"/>
          </p:cNvPicPr>
          <p:nvPr/>
        </p:nvPicPr>
        <p:blipFill>
          <a:blip r:embed="rId6"/>
          <a:stretch>
            <a:fillRect/>
          </a:stretch>
        </p:blipFill>
        <p:spPr>
          <a:xfrm>
            <a:off x="4570935" y="3310543"/>
            <a:ext cx="3190409" cy="2031744"/>
          </a:xfrm>
          <a:prstGeom prst="rect">
            <a:avLst/>
          </a:prstGeom>
        </p:spPr>
      </p:pic>
      <p:pic>
        <p:nvPicPr>
          <p:cNvPr id="9" name="Picture 8" descr="Chart, scatter chart&#10;&#10;Description automatically generated">
            <a:extLst>
              <a:ext uri="{FF2B5EF4-FFF2-40B4-BE49-F238E27FC236}">
                <a16:creationId xmlns:a16="http://schemas.microsoft.com/office/drawing/2014/main" id="{0ABE889A-0E5D-D942-678E-E968489C592A}"/>
              </a:ext>
            </a:extLst>
          </p:cNvPr>
          <p:cNvPicPr>
            <a:picLocks noChangeAspect="1"/>
          </p:cNvPicPr>
          <p:nvPr/>
        </p:nvPicPr>
        <p:blipFill>
          <a:blip r:embed="rId7"/>
          <a:stretch>
            <a:fillRect/>
          </a:stretch>
        </p:blipFill>
        <p:spPr>
          <a:xfrm>
            <a:off x="8163390" y="3310371"/>
            <a:ext cx="3190410" cy="2070820"/>
          </a:xfrm>
          <a:prstGeom prst="rect">
            <a:avLst/>
          </a:prstGeom>
        </p:spPr>
      </p:pic>
    </p:spTree>
    <p:custDataLst>
      <p:tags r:id="rId1"/>
    </p:custDataLst>
    <p:extLst>
      <p:ext uri="{BB962C8B-B14F-4D97-AF65-F5344CB8AC3E}">
        <p14:creationId xmlns:p14="http://schemas.microsoft.com/office/powerpoint/2010/main" val="259338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11E733F-66A5-0A89-B64A-EC5B32C447E6}"/>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Other Factors</a:t>
            </a:r>
          </a:p>
        </p:txBody>
      </p:sp>
      <p:pic>
        <p:nvPicPr>
          <p:cNvPr id="5" name="Picture 4" descr="Chart, scatter chart&#10;&#10;Description automatically generated">
            <a:extLst>
              <a:ext uri="{FF2B5EF4-FFF2-40B4-BE49-F238E27FC236}">
                <a16:creationId xmlns:a16="http://schemas.microsoft.com/office/drawing/2014/main" id="{8D2D4951-8FC4-94EF-8C0F-C49CB062893B}"/>
              </a:ext>
            </a:extLst>
          </p:cNvPr>
          <p:cNvPicPr>
            <a:picLocks noChangeAspect="1"/>
          </p:cNvPicPr>
          <p:nvPr/>
        </p:nvPicPr>
        <p:blipFill>
          <a:blip r:embed="rId3"/>
          <a:stretch>
            <a:fillRect/>
          </a:stretch>
        </p:blipFill>
        <p:spPr>
          <a:xfrm>
            <a:off x="5186557" y="981763"/>
            <a:ext cx="6402214" cy="3969372"/>
          </a:xfrm>
          <a:prstGeom prst="rect">
            <a:avLst/>
          </a:prstGeom>
        </p:spPr>
      </p:pic>
      <p:sp>
        <p:nvSpPr>
          <p:cNvPr id="18" name="Rectangle 17">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2959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08D-F59C-4B26-3DF8-A6C7BFE9E05E}"/>
              </a:ext>
            </a:extLst>
          </p:cNvPr>
          <p:cNvSpPr>
            <a:spLocks noGrp="1"/>
          </p:cNvSpPr>
          <p:nvPr>
            <p:ph type="title"/>
          </p:nvPr>
        </p:nvSpPr>
        <p:spPr/>
        <p:txBody>
          <a:bodyPr/>
          <a:lstStyle/>
          <a:p>
            <a:r>
              <a:rPr lang="en-US" dirty="0"/>
              <a:t>Models Ran </a:t>
            </a:r>
          </a:p>
        </p:txBody>
      </p:sp>
      <p:sp>
        <p:nvSpPr>
          <p:cNvPr id="3" name="Content Placeholder 2">
            <a:extLst>
              <a:ext uri="{FF2B5EF4-FFF2-40B4-BE49-F238E27FC236}">
                <a16:creationId xmlns:a16="http://schemas.microsoft.com/office/drawing/2014/main" id="{D9F1C78C-74C8-E43B-8A54-B6B51C4FCDA5}"/>
              </a:ext>
            </a:extLst>
          </p:cNvPr>
          <p:cNvSpPr>
            <a:spLocks noGrp="1"/>
          </p:cNvSpPr>
          <p:nvPr>
            <p:ph idx="1"/>
          </p:nvPr>
        </p:nvSpPr>
        <p:spPr/>
        <p:txBody>
          <a:bodyPr/>
          <a:lstStyle/>
          <a:p>
            <a:r>
              <a:rPr lang="en-US" dirty="0"/>
              <a:t>KNN</a:t>
            </a:r>
          </a:p>
          <a:p>
            <a:r>
              <a:rPr lang="en-US" dirty="0"/>
              <a:t>Naive Bayes</a:t>
            </a:r>
          </a:p>
          <a:p>
            <a:r>
              <a:rPr lang="en-US" dirty="0"/>
              <a:t>Linear Regression</a:t>
            </a:r>
          </a:p>
        </p:txBody>
      </p:sp>
    </p:spTree>
    <p:extLst>
      <p:ext uri="{BB962C8B-B14F-4D97-AF65-F5344CB8AC3E}">
        <p14:creationId xmlns:p14="http://schemas.microsoft.com/office/powerpoint/2010/main" val="123341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6ACE61-7078-0C6C-4651-6F045DF3C9D6}"/>
              </a:ext>
            </a:extLst>
          </p:cNvPr>
          <p:cNvSpPr>
            <a:spLocks noGrp="1"/>
          </p:cNvSpPr>
          <p:nvPr>
            <p:ph type="title"/>
          </p:nvPr>
        </p:nvSpPr>
        <p:spPr>
          <a:xfrm>
            <a:off x="838201" y="559813"/>
            <a:ext cx="2819399" cy="5577934"/>
          </a:xfrm>
        </p:spPr>
        <p:txBody>
          <a:bodyPr>
            <a:normAutofit/>
          </a:bodyPr>
          <a:lstStyle/>
          <a:p>
            <a:r>
              <a:rPr lang="en-US" dirty="0"/>
              <a:t>KNN Model </a:t>
            </a:r>
          </a:p>
        </p:txBody>
      </p:sp>
      <p:graphicFrame>
        <p:nvGraphicFramePr>
          <p:cNvPr id="5" name="Content Placeholder 2">
            <a:extLst>
              <a:ext uri="{FF2B5EF4-FFF2-40B4-BE49-F238E27FC236}">
                <a16:creationId xmlns:a16="http://schemas.microsoft.com/office/drawing/2014/main" id="{79BA093F-670A-AC0E-CA73-DD60A36BAAF5}"/>
              </a:ext>
            </a:extLst>
          </p:cNvPr>
          <p:cNvGraphicFramePr>
            <a:graphicFrameLocks noGrp="1"/>
          </p:cNvGraphicFramePr>
          <p:nvPr>
            <p:ph idx="1"/>
            <p:extLst>
              <p:ext uri="{D42A27DB-BD31-4B8C-83A1-F6EECF244321}">
                <p14:modId xmlns:p14="http://schemas.microsoft.com/office/powerpoint/2010/main" val="172130489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192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98281"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ADC882-D439-9E5C-E4EB-641C6D3C4B53}"/>
              </a:ext>
            </a:extLst>
          </p:cNvPr>
          <p:cNvSpPr>
            <a:spLocks noGrp="1"/>
          </p:cNvSpPr>
          <p:nvPr>
            <p:ph type="title"/>
          </p:nvPr>
        </p:nvSpPr>
        <p:spPr>
          <a:xfrm>
            <a:off x="838201" y="559813"/>
            <a:ext cx="4876800" cy="5577934"/>
          </a:xfrm>
        </p:spPr>
        <p:txBody>
          <a:bodyPr>
            <a:normAutofit/>
          </a:bodyPr>
          <a:lstStyle/>
          <a:p>
            <a:r>
              <a:rPr lang="en-US" dirty="0"/>
              <a:t>Naïve Bayes</a:t>
            </a:r>
          </a:p>
        </p:txBody>
      </p:sp>
      <p:graphicFrame>
        <p:nvGraphicFramePr>
          <p:cNvPr id="5" name="Content Placeholder 2">
            <a:extLst>
              <a:ext uri="{FF2B5EF4-FFF2-40B4-BE49-F238E27FC236}">
                <a16:creationId xmlns:a16="http://schemas.microsoft.com/office/drawing/2014/main" id="{B567BE94-2DE6-5A9C-5071-8D4B034908C4}"/>
              </a:ext>
            </a:extLst>
          </p:cNvPr>
          <p:cNvGraphicFramePr>
            <a:graphicFrameLocks noGrp="1"/>
          </p:cNvGraphicFramePr>
          <p:nvPr>
            <p:ph idx="1"/>
            <p:extLst>
              <p:ext uri="{D42A27DB-BD31-4B8C-83A1-F6EECF244321}">
                <p14:modId xmlns:p14="http://schemas.microsoft.com/office/powerpoint/2010/main" val="963385700"/>
              </p:ext>
            </p:extLst>
          </p:nvPr>
        </p:nvGraphicFramePr>
        <p:xfrm>
          <a:off x="6184458" y="343433"/>
          <a:ext cx="5626542" cy="5785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4434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12" y="-9526"/>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A78A638-25BB-9E09-0904-7A87368CAF9E}"/>
              </a:ext>
            </a:extLst>
          </p:cNvPr>
          <p:cNvSpPr>
            <a:spLocks noGrp="1"/>
          </p:cNvSpPr>
          <p:nvPr>
            <p:ph type="title"/>
          </p:nvPr>
        </p:nvSpPr>
        <p:spPr>
          <a:xfrm>
            <a:off x="996275" y="4071961"/>
            <a:ext cx="5996628" cy="2068081"/>
          </a:xfrm>
        </p:spPr>
        <p:txBody>
          <a:bodyPr vert="horz" lIns="91440" tIns="45720" rIns="91440" bIns="45720" rtlCol="0" anchor="ctr">
            <a:normAutofit/>
          </a:bodyPr>
          <a:lstStyle/>
          <a:p>
            <a:r>
              <a:rPr lang="en-US">
                <a:solidFill>
                  <a:schemeClr val="tx2"/>
                </a:solidFill>
              </a:rPr>
              <a:t>Linear Regression Model</a:t>
            </a:r>
          </a:p>
        </p:txBody>
      </p:sp>
      <p:sp>
        <p:nvSpPr>
          <p:cNvPr id="3" name="Content Placeholder 2">
            <a:extLst>
              <a:ext uri="{FF2B5EF4-FFF2-40B4-BE49-F238E27FC236}">
                <a16:creationId xmlns:a16="http://schemas.microsoft.com/office/drawing/2014/main" id="{812E0661-823D-AC39-FA9E-A03787686803}"/>
              </a:ext>
            </a:extLst>
          </p:cNvPr>
          <p:cNvSpPr>
            <a:spLocks noGrp="1"/>
          </p:cNvSpPr>
          <p:nvPr>
            <p:ph idx="1"/>
          </p:nvPr>
        </p:nvSpPr>
        <p:spPr>
          <a:xfrm>
            <a:off x="7185430" y="4058516"/>
            <a:ext cx="4168370" cy="2070574"/>
          </a:xfrm>
        </p:spPr>
        <p:txBody>
          <a:bodyPr vert="horz" lIns="91440" tIns="45720" rIns="91440" bIns="45720" rtlCol="0" anchor="ctr">
            <a:normAutofit/>
          </a:bodyPr>
          <a:lstStyle/>
          <a:p>
            <a:pPr marL="0" indent="0">
              <a:buNone/>
            </a:pPr>
            <a:r>
              <a:rPr lang="en-US" sz="2200" dirty="0">
                <a:solidFill>
                  <a:schemeClr val="tx2"/>
                </a:solidFill>
              </a:rPr>
              <a:t>RMSE 1378</a:t>
            </a:r>
          </a:p>
          <a:p>
            <a:pPr marL="0" indent="0">
              <a:buNone/>
            </a:pPr>
            <a:r>
              <a:rPr lang="en-US" sz="2200" dirty="0">
                <a:solidFill>
                  <a:schemeClr val="tx2"/>
                </a:solidFill>
              </a:rPr>
              <a:t>Adjusted r Squared of .9249</a:t>
            </a:r>
          </a:p>
        </p:txBody>
      </p:sp>
      <p:pic>
        <p:nvPicPr>
          <p:cNvPr id="18" name="Picture 17">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20" name="Picture 19">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5" name="Picture 4" descr="Chart, scatter chart&#10;&#10;Description automatically generated">
            <a:extLst>
              <a:ext uri="{FF2B5EF4-FFF2-40B4-BE49-F238E27FC236}">
                <a16:creationId xmlns:a16="http://schemas.microsoft.com/office/drawing/2014/main" id="{245EADF2-1E84-DC8D-B959-B9FF65D41DF7}"/>
              </a:ext>
            </a:extLst>
          </p:cNvPr>
          <p:cNvPicPr>
            <a:picLocks noChangeAspect="1"/>
          </p:cNvPicPr>
          <p:nvPr/>
        </p:nvPicPr>
        <p:blipFill>
          <a:blip r:embed="rId5"/>
          <a:stretch>
            <a:fillRect/>
          </a:stretch>
        </p:blipFill>
        <p:spPr>
          <a:xfrm>
            <a:off x="2544520" y="544096"/>
            <a:ext cx="7102960" cy="3356149"/>
          </a:xfrm>
          <a:prstGeom prst="rect">
            <a:avLst/>
          </a:prstGeom>
        </p:spPr>
      </p:pic>
    </p:spTree>
    <p:extLst>
      <p:ext uri="{BB962C8B-B14F-4D97-AF65-F5344CB8AC3E}">
        <p14:creationId xmlns:p14="http://schemas.microsoft.com/office/powerpoint/2010/main" val="2711645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D7CD-8A2F-A458-46C2-BABB9D64C436}"/>
              </a:ext>
            </a:extLst>
          </p:cNvPr>
          <p:cNvSpPr>
            <a:spLocks noGrp="1"/>
          </p:cNvSpPr>
          <p:nvPr>
            <p:ph type="title"/>
          </p:nvPr>
        </p:nvSpPr>
        <p:spPr/>
        <p:txBody>
          <a:bodyPr/>
          <a:lstStyle/>
          <a:p>
            <a:r>
              <a:rPr lang="en-US" dirty="0"/>
              <a:t>Best Model</a:t>
            </a:r>
          </a:p>
        </p:txBody>
      </p:sp>
      <p:sp>
        <p:nvSpPr>
          <p:cNvPr id="3" name="Content Placeholder 2">
            <a:extLst>
              <a:ext uri="{FF2B5EF4-FFF2-40B4-BE49-F238E27FC236}">
                <a16:creationId xmlns:a16="http://schemas.microsoft.com/office/drawing/2014/main" id="{98217373-2A6A-4E7F-332F-1F78735CC893}"/>
              </a:ext>
            </a:extLst>
          </p:cNvPr>
          <p:cNvSpPr>
            <a:spLocks noGrp="1"/>
          </p:cNvSpPr>
          <p:nvPr>
            <p:ph idx="1"/>
          </p:nvPr>
        </p:nvSpPr>
        <p:spPr/>
        <p:txBody>
          <a:bodyPr/>
          <a:lstStyle/>
          <a:p>
            <a:r>
              <a:rPr lang="en-US" dirty="0"/>
              <a:t>I believe it is the Linear Regression Model because of the Monthly income predictability, and monthly income has been proven in every graph and model with the three factors mentioned.</a:t>
            </a:r>
          </a:p>
        </p:txBody>
      </p:sp>
    </p:spTree>
    <p:extLst>
      <p:ext uri="{BB962C8B-B14F-4D97-AF65-F5344CB8AC3E}">
        <p14:creationId xmlns:p14="http://schemas.microsoft.com/office/powerpoint/2010/main" val="1466925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4FA8A-354A-E3CA-7200-F9BAEA189F92}"/>
              </a:ext>
            </a:extLst>
          </p:cNvPr>
          <p:cNvSpPr>
            <a:spLocks noGrp="1"/>
          </p:cNvSpPr>
          <p:nvPr>
            <p:ph type="title"/>
          </p:nvPr>
        </p:nvSpPr>
        <p:spPr/>
        <p:txBody>
          <a:bodyPr/>
          <a:lstStyle/>
          <a:p>
            <a:r>
              <a:rPr lang="en-US" dirty="0"/>
              <a:t>Factors used</a:t>
            </a:r>
          </a:p>
        </p:txBody>
      </p:sp>
      <p:sp>
        <p:nvSpPr>
          <p:cNvPr id="3" name="Content Placeholder 2">
            <a:extLst>
              <a:ext uri="{FF2B5EF4-FFF2-40B4-BE49-F238E27FC236}">
                <a16:creationId xmlns:a16="http://schemas.microsoft.com/office/drawing/2014/main" id="{2126304E-4A78-DCD0-09E8-E0648C8CF4E2}"/>
              </a:ext>
            </a:extLst>
          </p:cNvPr>
          <p:cNvSpPr>
            <a:spLocks noGrp="1"/>
          </p:cNvSpPr>
          <p:nvPr>
            <p:ph sz="half" idx="1"/>
          </p:nvPr>
        </p:nvSpPr>
        <p:spPr/>
        <p:txBody>
          <a:bodyPr>
            <a:normAutofit/>
          </a:bodyPr>
          <a:lstStyle/>
          <a:p>
            <a:r>
              <a:rPr lang="en-US" dirty="0"/>
              <a:t>Attrition</a:t>
            </a:r>
          </a:p>
          <a:p>
            <a:r>
              <a:rPr lang="en-US" dirty="0"/>
              <a:t>Monthly Income</a:t>
            </a:r>
          </a:p>
          <a:p>
            <a:r>
              <a:rPr lang="en-US" dirty="0"/>
              <a:t>Job Level</a:t>
            </a:r>
          </a:p>
          <a:p>
            <a:r>
              <a:rPr lang="en-US" dirty="0"/>
              <a:t>Job role</a:t>
            </a:r>
          </a:p>
          <a:p>
            <a:r>
              <a:rPr lang="en-US" dirty="0"/>
              <a:t>Age </a:t>
            </a:r>
          </a:p>
          <a:p>
            <a:r>
              <a:rPr lang="en-US" dirty="0"/>
              <a:t>Marital Status</a:t>
            </a:r>
          </a:p>
          <a:p>
            <a:r>
              <a:rPr lang="en-US" dirty="0"/>
              <a:t>Business Travel</a:t>
            </a:r>
          </a:p>
        </p:txBody>
      </p:sp>
      <p:sp>
        <p:nvSpPr>
          <p:cNvPr id="4" name="Content Placeholder 3">
            <a:extLst>
              <a:ext uri="{FF2B5EF4-FFF2-40B4-BE49-F238E27FC236}">
                <a16:creationId xmlns:a16="http://schemas.microsoft.com/office/drawing/2014/main" id="{B1E214B6-9558-3AC8-12F5-E4BF5B6643B7}"/>
              </a:ext>
            </a:extLst>
          </p:cNvPr>
          <p:cNvSpPr>
            <a:spLocks noGrp="1"/>
          </p:cNvSpPr>
          <p:nvPr>
            <p:ph sz="half" idx="2"/>
          </p:nvPr>
        </p:nvSpPr>
        <p:spPr/>
        <p:txBody>
          <a:bodyPr/>
          <a:lstStyle/>
          <a:p>
            <a:r>
              <a:rPr lang="en-US" dirty="0"/>
              <a:t>Stock Option Level</a:t>
            </a:r>
          </a:p>
          <a:p>
            <a:r>
              <a:rPr lang="en-US" dirty="0"/>
              <a:t>Performance Rating</a:t>
            </a:r>
          </a:p>
          <a:p>
            <a:r>
              <a:rPr lang="en-US" dirty="0"/>
              <a:t>Years at company</a:t>
            </a:r>
          </a:p>
          <a:p>
            <a:r>
              <a:rPr lang="en-US" dirty="0"/>
              <a:t>Years Since Last Promotion </a:t>
            </a:r>
          </a:p>
          <a:p>
            <a:r>
              <a:rPr lang="en-US" dirty="0"/>
              <a:t>Overtime</a:t>
            </a:r>
          </a:p>
          <a:p>
            <a:r>
              <a:rPr lang="en-US" dirty="0"/>
              <a:t>Work Life Balance</a:t>
            </a:r>
          </a:p>
          <a:p>
            <a:r>
              <a:rPr lang="en-US" dirty="0"/>
              <a:t>Total years working</a:t>
            </a:r>
          </a:p>
        </p:txBody>
      </p:sp>
    </p:spTree>
    <p:extLst>
      <p:ext uri="{BB962C8B-B14F-4D97-AF65-F5344CB8AC3E}">
        <p14:creationId xmlns:p14="http://schemas.microsoft.com/office/powerpoint/2010/main" val="2990009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E0B1-1CE7-D9A9-4695-353CF665031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0DE1501-A069-141D-8A66-70862A0C115F}"/>
              </a:ext>
            </a:extLst>
          </p:cNvPr>
          <p:cNvSpPr>
            <a:spLocks noGrp="1"/>
          </p:cNvSpPr>
          <p:nvPr>
            <p:ph sz="half" idx="1"/>
          </p:nvPr>
        </p:nvSpPr>
        <p:spPr>
          <a:xfrm>
            <a:off x="838199" y="1825625"/>
            <a:ext cx="9968345" cy="4351338"/>
          </a:xfrm>
        </p:spPr>
        <p:txBody>
          <a:bodyPr/>
          <a:lstStyle/>
          <a:p>
            <a:r>
              <a:rPr lang="en-US" dirty="0"/>
              <a:t>We know those who earn less end up leaving and the factors that lead to this conclusion is </a:t>
            </a:r>
          </a:p>
          <a:p>
            <a:pPr lvl="1"/>
            <a:r>
              <a:rPr lang="en-US" dirty="0"/>
              <a:t>Marital Status</a:t>
            </a:r>
          </a:p>
          <a:p>
            <a:pPr lvl="1"/>
            <a:r>
              <a:rPr lang="en-US" dirty="0"/>
              <a:t>Stock Options </a:t>
            </a:r>
          </a:p>
          <a:p>
            <a:pPr lvl="1"/>
            <a:r>
              <a:rPr lang="en-US" dirty="0"/>
              <a:t>Travel</a:t>
            </a:r>
          </a:p>
        </p:txBody>
      </p:sp>
    </p:spTree>
    <p:extLst>
      <p:ext uri="{BB962C8B-B14F-4D97-AF65-F5344CB8AC3E}">
        <p14:creationId xmlns:p14="http://schemas.microsoft.com/office/powerpoint/2010/main" val="279158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3849D8-1292-D7B0-01BD-9E7FF217A864}"/>
              </a:ext>
            </a:extLst>
          </p:cNvPr>
          <p:cNvSpPr>
            <a:spLocks noGrp="1"/>
          </p:cNvSpPr>
          <p:nvPr>
            <p:ph type="title"/>
          </p:nvPr>
        </p:nvSpPr>
        <p:spPr>
          <a:xfrm>
            <a:off x="1198182" y="381000"/>
            <a:ext cx="10003218" cy="1600124"/>
          </a:xfrm>
        </p:spPr>
        <p:txBody>
          <a:bodyPr>
            <a:normAutofit/>
          </a:bodyPr>
          <a:lstStyle/>
          <a:p>
            <a:r>
              <a:rPr lang="en-US" dirty="0"/>
              <a:t>Welcome</a:t>
            </a:r>
          </a:p>
        </p:txBody>
      </p:sp>
      <p:sp>
        <p:nvSpPr>
          <p:cNvPr id="3" name="Content Placeholder 2">
            <a:extLst>
              <a:ext uri="{FF2B5EF4-FFF2-40B4-BE49-F238E27FC236}">
                <a16:creationId xmlns:a16="http://schemas.microsoft.com/office/drawing/2014/main" id="{1020F139-F0ED-C2F3-1E4D-F8E4E27442E6}"/>
              </a:ext>
            </a:extLst>
          </p:cNvPr>
          <p:cNvSpPr>
            <a:spLocks noGrp="1"/>
          </p:cNvSpPr>
          <p:nvPr>
            <p:ph idx="1"/>
          </p:nvPr>
        </p:nvSpPr>
        <p:spPr>
          <a:xfrm>
            <a:off x="1185756" y="2362200"/>
            <a:ext cx="8796444" cy="3935986"/>
          </a:xfrm>
        </p:spPr>
        <p:txBody>
          <a:bodyPr anchor="ctr">
            <a:normAutofit/>
          </a:bodyPr>
          <a:lstStyle/>
          <a:p>
            <a:r>
              <a:rPr lang="en-US" sz="1800">
                <a:solidFill>
                  <a:schemeClr val="tx1">
                    <a:alpha val="80000"/>
                  </a:schemeClr>
                </a:solidFill>
              </a:rPr>
              <a:t>Hello! My name is Mohammad Al-Rousan, I am CEO and Principal Data Science Lead at Rousan Consultancy!</a:t>
            </a:r>
          </a:p>
        </p:txBody>
      </p:sp>
    </p:spTree>
    <p:extLst>
      <p:ext uri="{BB962C8B-B14F-4D97-AF65-F5344CB8AC3E}">
        <p14:creationId xmlns:p14="http://schemas.microsoft.com/office/powerpoint/2010/main" val="4124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7E86-5744-5C98-DC25-8B9C960F30B7}"/>
              </a:ext>
            </a:extLst>
          </p:cNvPr>
          <p:cNvSpPr>
            <a:spLocks noGrp="1"/>
          </p:cNvSpPr>
          <p:nvPr>
            <p:ph type="title"/>
          </p:nvPr>
        </p:nvSpPr>
        <p:spPr/>
        <p:txBody>
          <a:bodyPr/>
          <a:lstStyle/>
          <a:p>
            <a:r>
              <a:rPr lang="en-US" dirty="0"/>
              <a:t>Thank you for attending!</a:t>
            </a:r>
          </a:p>
        </p:txBody>
      </p:sp>
      <p:sp>
        <p:nvSpPr>
          <p:cNvPr id="3" name="Content Placeholder 2">
            <a:extLst>
              <a:ext uri="{FF2B5EF4-FFF2-40B4-BE49-F238E27FC236}">
                <a16:creationId xmlns:a16="http://schemas.microsoft.com/office/drawing/2014/main" id="{7359EBCA-0E31-7978-356F-0B08B199DDCA}"/>
              </a:ext>
            </a:extLst>
          </p:cNvPr>
          <p:cNvSpPr>
            <a:spLocks noGrp="1"/>
          </p:cNvSpPr>
          <p:nvPr>
            <p:ph idx="1"/>
          </p:nvPr>
        </p:nvSpPr>
        <p:spPr/>
        <p:txBody>
          <a:bodyPr/>
          <a:lstStyle/>
          <a:p>
            <a:r>
              <a:rPr lang="en-US" dirty="0"/>
              <a:t>You may further reach me at:</a:t>
            </a:r>
          </a:p>
          <a:p>
            <a:pPr lvl="1"/>
            <a:r>
              <a:rPr lang="en-US" dirty="0">
                <a:hlinkClick r:id="rId2"/>
              </a:rPr>
              <a:t>malrousan@smu.edu</a:t>
            </a:r>
            <a:endParaRPr lang="en-US" dirty="0"/>
          </a:p>
          <a:p>
            <a:pPr lvl="1"/>
            <a:r>
              <a:rPr lang="en-US" dirty="0" err="1">
                <a:hlinkClick r:id="rId3"/>
              </a:rPr>
              <a:t>github</a:t>
            </a:r>
            <a:endParaRPr lang="en-US" dirty="0"/>
          </a:p>
          <a:p>
            <a:pPr lvl="1"/>
            <a:r>
              <a:rPr lang="en-US" dirty="0" err="1">
                <a:hlinkClick r:id="rId4"/>
              </a:rPr>
              <a:t>rshiny</a:t>
            </a:r>
            <a:endParaRPr lang="en-US" dirty="0"/>
          </a:p>
        </p:txBody>
      </p:sp>
    </p:spTree>
    <p:extLst>
      <p:ext uri="{BB962C8B-B14F-4D97-AF65-F5344CB8AC3E}">
        <p14:creationId xmlns:p14="http://schemas.microsoft.com/office/powerpoint/2010/main" val="768486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dpi="0" rotWithShape="1">
            <a:blip r:embed="rId3">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CAFCDC-20E2-7942-2CEE-2894B481E6B9}"/>
              </a:ext>
            </a:extLst>
          </p:cNvPr>
          <p:cNvSpPr>
            <a:spLocks noGrp="1"/>
          </p:cNvSpPr>
          <p:nvPr>
            <p:ph type="title"/>
          </p:nvPr>
        </p:nvSpPr>
        <p:spPr>
          <a:xfrm>
            <a:off x="838201" y="559813"/>
            <a:ext cx="4876800" cy="5577934"/>
          </a:xfrm>
        </p:spPr>
        <p:txBody>
          <a:bodyPr>
            <a:normAutofit/>
          </a:bodyPr>
          <a:lstStyle/>
          <a:p>
            <a:r>
              <a:rPr lang="en-US" dirty="0"/>
              <a:t>Question </a:t>
            </a:r>
          </a:p>
        </p:txBody>
      </p:sp>
      <p:sp>
        <p:nvSpPr>
          <p:cNvPr id="3" name="Content Placeholder 2">
            <a:extLst>
              <a:ext uri="{FF2B5EF4-FFF2-40B4-BE49-F238E27FC236}">
                <a16:creationId xmlns:a16="http://schemas.microsoft.com/office/drawing/2014/main" id="{82B26E6E-7E6F-5C9F-C5D2-5A5EAF433902}"/>
              </a:ext>
            </a:extLst>
          </p:cNvPr>
          <p:cNvSpPr>
            <a:spLocks noGrp="1"/>
          </p:cNvSpPr>
          <p:nvPr>
            <p:ph idx="1"/>
          </p:nvPr>
        </p:nvSpPr>
        <p:spPr>
          <a:xfrm>
            <a:off x="6705600" y="559813"/>
            <a:ext cx="4467677" cy="5553275"/>
          </a:xfrm>
        </p:spPr>
        <p:txBody>
          <a:bodyPr>
            <a:normAutofit/>
          </a:bodyPr>
          <a:lstStyle/>
          <a:p>
            <a:r>
              <a:rPr lang="en-US" sz="1800">
                <a:solidFill>
                  <a:schemeClr val="tx2"/>
                </a:solidFill>
              </a:rPr>
              <a:t>What factors are leading attrition in your organization?</a:t>
            </a:r>
          </a:p>
          <a:p>
            <a:pPr lvl="1"/>
            <a:r>
              <a:rPr lang="en-US" sz="1800">
                <a:solidFill>
                  <a:schemeClr val="tx2"/>
                </a:solidFill>
              </a:rPr>
              <a:t>Currently, the organization has a 16% attrition rate</a:t>
            </a:r>
          </a:p>
        </p:txBody>
      </p:sp>
    </p:spTree>
    <p:extLst>
      <p:ext uri="{BB962C8B-B14F-4D97-AF65-F5344CB8AC3E}">
        <p14:creationId xmlns:p14="http://schemas.microsoft.com/office/powerpoint/2010/main" val="16004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descr="Angled shot of pen on a graph">
            <a:extLst>
              <a:ext uri="{FF2B5EF4-FFF2-40B4-BE49-F238E27FC236}">
                <a16:creationId xmlns:a16="http://schemas.microsoft.com/office/drawing/2014/main" id="{7DF8107A-4F5D-9DB0-DA74-7DD29D4498F2}"/>
              </a:ext>
            </a:extLst>
          </p:cNvPr>
          <p:cNvPicPr>
            <a:picLocks noChangeAspect="1"/>
          </p:cNvPicPr>
          <p:nvPr/>
        </p:nvPicPr>
        <p:blipFill rotWithShape="1">
          <a:blip r:embed="rId3"/>
          <a:srcRect r="10456" b="1"/>
          <a:stretch/>
        </p:blipFill>
        <p:spPr>
          <a:xfrm>
            <a:off x="3048" y="10"/>
            <a:ext cx="6195372" cy="4618233"/>
          </a:xfrm>
          <a:prstGeom prst="rect">
            <a:avLst/>
          </a:prstGeom>
        </p:spPr>
      </p:pic>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A0F959-5197-C96B-36A1-ED242CD2D0F2}"/>
              </a:ext>
            </a:extLst>
          </p:cNvPr>
          <p:cNvSpPr>
            <a:spLocks noGrp="1"/>
          </p:cNvSpPr>
          <p:nvPr>
            <p:ph type="title"/>
          </p:nvPr>
        </p:nvSpPr>
        <p:spPr>
          <a:xfrm>
            <a:off x="838200" y="4876800"/>
            <a:ext cx="10003218" cy="1219200"/>
          </a:xfrm>
        </p:spPr>
        <p:txBody>
          <a:bodyPr>
            <a:normAutofit/>
          </a:bodyPr>
          <a:lstStyle/>
          <a:p>
            <a:r>
              <a:rPr lang="en-US" dirty="0"/>
              <a:t>The Importance</a:t>
            </a:r>
          </a:p>
        </p:txBody>
      </p:sp>
      <p:sp>
        <p:nvSpPr>
          <p:cNvPr id="3" name="Content Placeholder 2">
            <a:extLst>
              <a:ext uri="{FF2B5EF4-FFF2-40B4-BE49-F238E27FC236}">
                <a16:creationId xmlns:a16="http://schemas.microsoft.com/office/drawing/2014/main" id="{CFE861BD-E221-DB01-A9EE-1730D3F82E67}"/>
              </a:ext>
            </a:extLst>
          </p:cNvPr>
          <p:cNvSpPr>
            <a:spLocks noGrp="1"/>
          </p:cNvSpPr>
          <p:nvPr>
            <p:ph idx="1"/>
          </p:nvPr>
        </p:nvSpPr>
        <p:spPr>
          <a:xfrm>
            <a:off x="6553200" y="399684"/>
            <a:ext cx="4800600" cy="3935986"/>
          </a:xfrm>
        </p:spPr>
        <p:txBody>
          <a:bodyPr anchor="ctr">
            <a:normAutofit/>
          </a:bodyPr>
          <a:lstStyle/>
          <a:p>
            <a:r>
              <a:rPr lang="en-US" sz="1800">
                <a:solidFill>
                  <a:schemeClr val="tx2"/>
                </a:solidFill>
              </a:rPr>
              <a:t>Lower attrition leads to:</a:t>
            </a:r>
          </a:p>
          <a:p>
            <a:pPr lvl="1"/>
            <a:r>
              <a:rPr lang="en-US" sz="1800">
                <a:solidFill>
                  <a:schemeClr val="tx2"/>
                </a:solidFill>
              </a:rPr>
              <a:t>Better growth</a:t>
            </a:r>
          </a:p>
          <a:p>
            <a:pPr lvl="1"/>
            <a:r>
              <a:rPr lang="en-US" sz="1800">
                <a:solidFill>
                  <a:schemeClr val="tx2"/>
                </a:solidFill>
              </a:rPr>
              <a:t>Higher revenues</a:t>
            </a:r>
          </a:p>
          <a:p>
            <a:pPr lvl="1"/>
            <a:r>
              <a:rPr lang="en-US" sz="1800">
                <a:solidFill>
                  <a:schemeClr val="tx2"/>
                </a:solidFill>
              </a:rPr>
              <a:t>More demand</a:t>
            </a:r>
          </a:p>
        </p:txBody>
      </p:sp>
    </p:spTree>
    <p:extLst>
      <p:ext uri="{BB962C8B-B14F-4D97-AF65-F5344CB8AC3E}">
        <p14:creationId xmlns:p14="http://schemas.microsoft.com/office/powerpoint/2010/main" val="691438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Question mark boxes">
            <a:extLst>
              <a:ext uri="{FF2B5EF4-FFF2-40B4-BE49-F238E27FC236}">
                <a16:creationId xmlns:a16="http://schemas.microsoft.com/office/drawing/2014/main" id="{66BF70DA-8171-7B58-6A5D-D06A2ACEBD92}"/>
              </a:ext>
            </a:extLst>
          </p:cNvPr>
          <p:cNvPicPr>
            <a:picLocks noChangeAspect="1"/>
          </p:cNvPicPr>
          <p:nvPr/>
        </p:nvPicPr>
        <p:blipFill rotWithShape="1">
          <a:blip r:embed="rId3">
            <a:alphaModFix/>
          </a:blip>
          <a:srcRect l="5"/>
          <a:stretch/>
        </p:blipFill>
        <p:spPr>
          <a:xfrm>
            <a:off x="20" y="1376"/>
            <a:ext cx="12188932" cy="685662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21A4E0-F202-76C5-A6F3-C2A9ED59529A}"/>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What is the Leading factor</a:t>
            </a:r>
          </a:p>
        </p:txBody>
      </p:sp>
      <p:sp>
        <p:nvSpPr>
          <p:cNvPr id="3" name="Content Placeholder 2">
            <a:extLst>
              <a:ext uri="{FF2B5EF4-FFF2-40B4-BE49-F238E27FC236}">
                <a16:creationId xmlns:a16="http://schemas.microsoft.com/office/drawing/2014/main" id="{E0BF6AB5-9B15-6760-CDAF-DE40F313882F}"/>
              </a:ext>
            </a:extLst>
          </p:cNvPr>
          <p:cNvSpPr>
            <a:spLocks noGrp="1"/>
          </p:cNvSpPr>
          <p:nvPr>
            <p:ph idx="1"/>
          </p:nvPr>
        </p:nvSpPr>
        <p:spPr>
          <a:xfrm>
            <a:off x="1005654" y="4191001"/>
            <a:ext cx="4958128" cy="1120477"/>
          </a:xfrm>
        </p:spPr>
        <p:txBody>
          <a:bodyPr vert="horz" lIns="91440" tIns="45720" rIns="91440" bIns="45720" rtlCol="0" anchor="t">
            <a:normAutofit/>
          </a:bodyPr>
          <a:lstStyle/>
          <a:p>
            <a:pPr marL="0" indent="0">
              <a:buNone/>
            </a:pPr>
            <a:r>
              <a:rPr lang="en-US" sz="2200">
                <a:solidFill>
                  <a:srgbClr val="FFFFFF"/>
                </a:solidFill>
              </a:rPr>
              <a:t>It’s honestly quite a very simple answer</a:t>
            </a:r>
          </a:p>
        </p:txBody>
      </p:sp>
    </p:spTree>
    <p:extLst>
      <p:ext uri="{BB962C8B-B14F-4D97-AF65-F5344CB8AC3E}">
        <p14:creationId xmlns:p14="http://schemas.microsoft.com/office/powerpoint/2010/main" val="410027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33" name="Picture 103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035" name="Rectangle 1034">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37" name="Rectangle 1036">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26" name="Picture 2" descr="Jerry Maguire SMTM - JMF">
            <a:extLst>
              <a:ext uri="{FF2B5EF4-FFF2-40B4-BE49-F238E27FC236}">
                <a16:creationId xmlns:a16="http://schemas.microsoft.com/office/drawing/2014/main" id="{B8AD917A-22FB-2AEE-C587-9EE5D67BAA08}"/>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t="15726" r="-1" b="-1"/>
          <a:stretch/>
        </p:blipFill>
        <p:spPr bwMode="auto">
          <a:xfrm>
            <a:off x="-2988" y="10"/>
            <a:ext cx="12188952" cy="6856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1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5" name="Picture 2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7" name="Rectangle 2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8DBEE602-02D2-420A-AFC1-438A1699A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CC7914C-AB1B-02B8-F8F3-BD32E2800255}"/>
              </a:ext>
            </a:extLst>
          </p:cNvPr>
          <p:cNvSpPr>
            <a:spLocks noGrp="1"/>
          </p:cNvSpPr>
          <p:nvPr>
            <p:ph type="title"/>
          </p:nvPr>
        </p:nvSpPr>
        <p:spPr>
          <a:xfrm>
            <a:off x="838200" y="509847"/>
            <a:ext cx="3962400" cy="2895600"/>
          </a:xfrm>
        </p:spPr>
        <p:txBody>
          <a:bodyPr vert="horz" lIns="91440" tIns="45720" rIns="91440" bIns="45720" rtlCol="0" anchor="b">
            <a:normAutofit/>
          </a:bodyPr>
          <a:lstStyle/>
          <a:p>
            <a:r>
              <a:rPr lang="en-US">
                <a:solidFill>
                  <a:schemeClr val="tx2"/>
                </a:solidFill>
              </a:rPr>
              <a:t>Attrition v. Monthly Income</a:t>
            </a:r>
          </a:p>
        </p:txBody>
      </p:sp>
      <p:pic>
        <p:nvPicPr>
          <p:cNvPr id="5" name="Content Placeholder 4" descr="Chart, box and whisker chart&#10;&#10;Description automatically generated">
            <a:extLst>
              <a:ext uri="{FF2B5EF4-FFF2-40B4-BE49-F238E27FC236}">
                <a16:creationId xmlns:a16="http://schemas.microsoft.com/office/drawing/2014/main" id="{47656223-0F0A-8C13-43E7-27D51001B25F}"/>
              </a:ext>
            </a:extLst>
          </p:cNvPr>
          <p:cNvPicPr>
            <a:picLocks noGrp="1" noChangeAspect="1"/>
          </p:cNvPicPr>
          <p:nvPr>
            <p:ph idx="1"/>
          </p:nvPr>
        </p:nvPicPr>
        <p:blipFill>
          <a:blip r:embed="rId6"/>
          <a:stretch>
            <a:fillRect/>
          </a:stretch>
        </p:blipFill>
        <p:spPr>
          <a:xfrm>
            <a:off x="5186557" y="949752"/>
            <a:ext cx="6402214" cy="4033393"/>
          </a:xfrm>
          <a:prstGeom prst="rect">
            <a:avLst/>
          </a:prstGeom>
        </p:spPr>
      </p:pic>
      <p:sp>
        <p:nvSpPr>
          <p:cNvPr id="31" name="Rectangle 30">
            <a:extLst>
              <a:ext uri="{FF2B5EF4-FFF2-40B4-BE49-F238E27FC236}">
                <a16:creationId xmlns:a16="http://schemas.microsoft.com/office/drawing/2014/main" id="{B3FAB79E-1E1B-4287-B4EA-26E497404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0812"/>
            <a:ext cx="12192000" cy="1127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A22256D1-A993-4D2E-943C-2E87F8BFC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0" y="5730813"/>
            <a:ext cx="12191999" cy="1127186"/>
          </a:xfrm>
          <a:prstGeom prst="rect">
            <a:avLst/>
          </a:prstGeom>
          <a:blipFill dpi="0" rotWithShape="1">
            <a:blip r:embed="rId7">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Video 9">
            <a:hlinkClick r:id="" action="ppaction://media"/>
            <a:extLst>
              <a:ext uri="{FF2B5EF4-FFF2-40B4-BE49-F238E27FC236}">
                <a16:creationId xmlns:a16="http://schemas.microsoft.com/office/drawing/2014/main" id="{72DC37C3-868D-F3CC-FCD3-AA09E5406D9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422714203"/>
      </p:ext>
    </p:extLst>
  </p:cSld>
  <p:clrMapOvr>
    <a:masterClrMapping/>
  </p:clrMapOvr>
  <mc:AlternateContent xmlns:mc="http://schemas.openxmlformats.org/markup-compatibility/2006">
    <mc:Choice xmlns:p14="http://schemas.microsoft.com/office/powerpoint/2010/main" Requires="p14">
      <p:transition spd="slow" p14:dur="2000" advTm="16329"/>
    </mc:Choice>
    <mc:Fallback>
      <p:transition spd="slow" advTm="16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Picture 12">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5" name="Rectangle 14">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8C6925-6F4D-0BDD-1A41-9CC2441C0B59}"/>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First factor</a:t>
            </a:r>
          </a:p>
        </p:txBody>
      </p:sp>
      <p:sp>
        <p:nvSpPr>
          <p:cNvPr id="6" name="Content Placeholder 5">
            <a:extLst>
              <a:ext uri="{FF2B5EF4-FFF2-40B4-BE49-F238E27FC236}">
                <a16:creationId xmlns:a16="http://schemas.microsoft.com/office/drawing/2014/main" id="{6FB3B3ED-DDCD-6141-A736-7DB2818B13A7}"/>
              </a:ext>
            </a:extLst>
          </p:cNvPr>
          <p:cNvSpPr>
            <a:spLocks noGrp="1"/>
          </p:cNvSpPr>
          <p:nvPr>
            <p:ph sz="half" idx="2"/>
          </p:nvPr>
        </p:nvSpPr>
        <p:spPr>
          <a:xfrm>
            <a:off x="7402801" y="4074784"/>
            <a:ext cx="3776415" cy="2054306"/>
          </a:xfrm>
        </p:spPr>
        <p:txBody>
          <a:bodyPr vert="horz" lIns="91440" tIns="45720" rIns="91440" bIns="45720" rtlCol="0" anchor="t">
            <a:normAutofit/>
          </a:bodyPr>
          <a:lstStyle/>
          <a:p>
            <a:pPr marL="0" indent="0">
              <a:buNone/>
            </a:pPr>
            <a:r>
              <a:rPr lang="en-US" sz="2200">
                <a:solidFill>
                  <a:schemeClr val="tx2">
                    <a:alpha val="80000"/>
                  </a:schemeClr>
                </a:solidFill>
              </a:rPr>
              <a:t>Those who travel frequently make up13.25% of those who travel but make up 28% of the 13.25% leave.</a:t>
            </a:r>
          </a:p>
        </p:txBody>
      </p:sp>
      <p:pic>
        <p:nvPicPr>
          <p:cNvPr id="5" name="Content Placeholder 4" descr="Chart, box and whisker chart&#10;&#10;Description automatically generated">
            <a:extLst>
              <a:ext uri="{FF2B5EF4-FFF2-40B4-BE49-F238E27FC236}">
                <a16:creationId xmlns:a16="http://schemas.microsoft.com/office/drawing/2014/main" id="{22A34FC1-F722-FA1B-2B66-59E30A6CD573}"/>
              </a:ext>
            </a:extLst>
          </p:cNvPr>
          <p:cNvPicPr>
            <a:picLocks noGrp="1" noChangeAspect="1"/>
          </p:cNvPicPr>
          <p:nvPr>
            <p:ph sz="half" idx="1"/>
          </p:nvPr>
        </p:nvPicPr>
        <p:blipFill>
          <a:blip r:embed="rId5"/>
          <a:stretch>
            <a:fillRect/>
          </a:stretch>
        </p:blipFill>
        <p:spPr>
          <a:xfrm>
            <a:off x="603229" y="1385668"/>
            <a:ext cx="6402214" cy="4081410"/>
          </a:xfrm>
          <a:prstGeom prst="rect">
            <a:avLst/>
          </a:prstGeom>
        </p:spPr>
      </p:pic>
    </p:spTree>
    <p:extLst>
      <p:ext uri="{BB962C8B-B14F-4D97-AF65-F5344CB8AC3E}">
        <p14:creationId xmlns:p14="http://schemas.microsoft.com/office/powerpoint/2010/main" val="839357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5989027"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8" y="0"/>
            <a:ext cx="598901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FD9A6AFF-9AFA-8261-DE67-77ACB599BDB8}"/>
              </a:ext>
            </a:extLst>
          </p:cNvPr>
          <p:cNvSpPr>
            <a:spLocks noGrp="1"/>
          </p:cNvSpPr>
          <p:nvPr>
            <p:ph type="title"/>
          </p:nvPr>
        </p:nvSpPr>
        <p:spPr>
          <a:xfrm>
            <a:off x="6553200" y="586992"/>
            <a:ext cx="4953000" cy="1664573"/>
          </a:xfrm>
        </p:spPr>
        <p:txBody>
          <a:bodyPr>
            <a:normAutofit/>
          </a:bodyPr>
          <a:lstStyle/>
          <a:p>
            <a:r>
              <a:rPr lang="en-US">
                <a:solidFill>
                  <a:schemeClr val="tx2"/>
                </a:solidFill>
              </a:rPr>
              <a:t>Second Factor</a:t>
            </a:r>
          </a:p>
        </p:txBody>
      </p:sp>
      <p:pic>
        <p:nvPicPr>
          <p:cNvPr id="5" name="Picture 4" descr="Chart, bar chart&#10;&#10;Description automatically generated">
            <a:extLst>
              <a:ext uri="{FF2B5EF4-FFF2-40B4-BE49-F238E27FC236}">
                <a16:creationId xmlns:a16="http://schemas.microsoft.com/office/drawing/2014/main" id="{2D4AFD08-F4EC-29C5-9791-11B782126407}"/>
              </a:ext>
            </a:extLst>
          </p:cNvPr>
          <p:cNvPicPr>
            <a:picLocks noChangeAspect="1"/>
          </p:cNvPicPr>
          <p:nvPr/>
        </p:nvPicPr>
        <p:blipFill>
          <a:blip r:embed="rId4"/>
          <a:stretch>
            <a:fillRect/>
          </a:stretch>
        </p:blipFill>
        <p:spPr>
          <a:xfrm>
            <a:off x="606552" y="1942647"/>
            <a:ext cx="4724400" cy="3059049"/>
          </a:xfrm>
          <a:prstGeom prst="rect">
            <a:avLst/>
          </a:prstGeom>
        </p:spPr>
      </p:pic>
      <p:sp>
        <p:nvSpPr>
          <p:cNvPr id="3" name="Content Placeholder 2">
            <a:extLst>
              <a:ext uri="{FF2B5EF4-FFF2-40B4-BE49-F238E27FC236}">
                <a16:creationId xmlns:a16="http://schemas.microsoft.com/office/drawing/2014/main" id="{2F342E6C-04C2-0754-4C22-B6EAECC5A18F}"/>
              </a:ext>
            </a:extLst>
          </p:cNvPr>
          <p:cNvSpPr>
            <a:spLocks noGrp="1"/>
          </p:cNvSpPr>
          <p:nvPr>
            <p:ph idx="1"/>
          </p:nvPr>
        </p:nvSpPr>
        <p:spPr>
          <a:xfrm>
            <a:off x="6553200" y="2411653"/>
            <a:ext cx="4952681" cy="3728613"/>
          </a:xfrm>
        </p:spPr>
        <p:txBody>
          <a:bodyPr>
            <a:normAutofit/>
          </a:bodyPr>
          <a:lstStyle/>
          <a:p>
            <a:r>
              <a:rPr lang="en-US" sz="1800">
                <a:solidFill>
                  <a:schemeClr val="tx2"/>
                </a:solidFill>
              </a:rPr>
              <a:t>Now, we combine martial status and travel, and more than half those who are single who travel rarely or frequently make up more than half of those leaving. </a:t>
            </a:r>
          </a:p>
        </p:txBody>
      </p:sp>
    </p:spTree>
    <p:extLst>
      <p:ext uri="{BB962C8B-B14F-4D97-AF65-F5344CB8AC3E}">
        <p14:creationId xmlns:p14="http://schemas.microsoft.com/office/powerpoint/2010/main" val="2755722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15.2|23"/>
</p:tagLst>
</file>

<file path=ppt/theme/theme1.xml><?xml version="1.0" encoding="utf-8"?>
<a:theme xmlns:a="http://schemas.openxmlformats.org/drawingml/2006/main" name="BlockprintVTI">
  <a:themeElements>
    <a:clrScheme name="AnalogousFromDarkSeedLeftStep">
      <a:dk1>
        <a:srgbClr val="000000"/>
      </a:dk1>
      <a:lt1>
        <a:srgbClr val="FFFFFF"/>
      </a:lt1>
      <a:dk2>
        <a:srgbClr val="181A33"/>
      </a:dk2>
      <a:lt2>
        <a:srgbClr val="F0F3F2"/>
      </a:lt2>
      <a:accent1>
        <a:srgbClr val="C34D7D"/>
      </a:accent1>
      <a:accent2>
        <a:srgbClr val="B13B9C"/>
      </a:accent2>
      <a:accent3>
        <a:srgbClr val="A74DC3"/>
      </a:accent3>
      <a:accent4>
        <a:srgbClr val="643BB1"/>
      </a:accent4>
      <a:accent5>
        <a:srgbClr val="4D55C3"/>
      </a:accent5>
      <a:accent6>
        <a:srgbClr val="3B75B1"/>
      </a:accent6>
      <a:hlink>
        <a:srgbClr val="6359C7"/>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599</Words>
  <Application>Microsoft Macintosh PowerPoint</Application>
  <PresentationFormat>Widescreen</PresentationFormat>
  <Paragraphs>81</Paragraphs>
  <Slides>20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AvenirNext LT Pro Medium</vt:lpstr>
      <vt:lpstr>Calibri</vt:lpstr>
      <vt:lpstr>BlockprintVTI</vt:lpstr>
      <vt:lpstr>Attrition Project</vt:lpstr>
      <vt:lpstr>Welcome</vt:lpstr>
      <vt:lpstr>Question </vt:lpstr>
      <vt:lpstr>The Importance</vt:lpstr>
      <vt:lpstr>What is the Leading factor</vt:lpstr>
      <vt:lpstr>PowerPoint Presentation</vt:lpstr>
      <vt:lpstr>Attrition v. Monthly Income</vt:lpstr>
      <vt:lpstr>First factor</vt:lpstr>
      <vt:lpstr>Second Factor</vt:lpstr>
      <vt:lpstr>Third Factor</vt:lpstr>
      <vt:lpstr>Combining it all together</vt:lpstr>
      <vt:lpstr>Other Factors</vt:lpstr>
      <vt:lpstr>Models Ran </vt:lpstr>
      <vt:lpstr>KNN Model </vt:lpstr>
      <vt:lpstr>Naïve Bayes</vt:lpstr>
      <vt:lpstr>Linear Regression Model</vt:lpstr>
      <vt:lpstr>Best Model</vt:lpstr>
      <vt:lpstr>Factors used</vt:lpstr>
      <vt:lpstr>Conclusion</vt:lpstr>
      <vt:lpstr>Thank you for attending!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Attrition Project</dc:title>
  <dc:creator>Al-Rousan, Raied</dc:creator>
  <cp:lastModifiedBy>Al-Rousan, Raied</cp:lastModifiedBy>
  <cp:revision>2</cp:revision>
  <dcterms:created xsi:type="dcterms:W3CDTF">2023-04-16T00:37:01Z</dcterms:created>
  <dcterms:modified xsi:type="dcterms:W3CDTF">2023-04-16T04:19:00Z</dcterms:modified>
</cp:coreProperties>
</file>